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33"/>
  </p:notesMasterIdLst>
  <p:sldIdLst>
    <p:sldId id="257" r:id="rId3"/>
    <p:sldId id="290" r:id="rId4"/>
    <p:sldId id="261" r:id="rId5"/>
    <p:sldId id="262" r:id="rId6"/>
    <p:sldId id="263" r:id="rId7"/>
    <p:sldId id="264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91" r:id="rId16"/>
    <p:sldId id="268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0" r:id="rId3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標楷體" pitchFamily="65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2" autoAdjust="0"/>
    <p:restoredTop sz="94660"/>
  </p:normalViewPr>
  <p:slideViewPr>
    <p:cSldViewPr>
      <p:cViewPr>
        <p:scale>
          <a:sx n="107" d="100"/>
          <a:sy n="107" d="100"/>
        </p:scale>
        <p:origin x="-10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D34968-B926-453B-82C0-E5A6384B16C7}" type="doc">
      <dgm:prSet loTypeId="urn:microsoft.com/office/officeart/2005/8/layout/hProcess10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7651192-93CC-4108-8DBB-F4213ECC2ADB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各校科展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D750C0D7-86F2-420B-A1DB-7376821464CE}" type="parTrans" cxnId="{C86C7638-6E51-4FC3-9031-C48B5E5750B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BEF7659D-7899-452A-9BD2-97D63A9330A9}" type="sibTrans" cxnId="{C86C7638-6E51-4FC3-9031-C48B5E5750BA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4F3A3BFB-4597-4156-B89F-3CD84D61B518}">
      <dgm:prSet phldrT="[文字]"/>
      <dgm:spPr/>
      <dgm:t>
        <a:bodyPr/>
        <a:lstStyle/>
        <a:p>
          <a:pPr marL="274638" indent="-274638"/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各校自行     辦理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B1EB25B5-621A-44DE-9607-545B0F2FA25F}" type="parTrans" cxnId="{883E2A99-C4BF-465B-8A4B-8315EE8D54B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A75B776D-E19C-49B2-9382-9EBA0270BB9C}" type="sibTrans" cxnId="{883E2A99-C4BF-465B-8A4B-8315EE8D54B5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CF4A4F2D-C5D2-4E6A-BBED-833B9F14F466}">
      <dgm:prSet phldrT="[文字]"/>
      <dgm:spPr/>
      <dgm:t>
        <a:bodyPr/>
        <a:lstStyle/>
        <a:p>
          <a:pPr marL="171450" indent="-171450"/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擇優送件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122D68CD-5827-43C2-B3AB-7CEF02D5B5D7}" type="parTrans" cxnId="{877998D7-B7EF-45DA-8CC2-E373F1B3A5BF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117A5EDF-6598-4348-89DB-852869716907}" type="sibTrans" cxnId="{877998D7-B7EF-45DA-8CC2-E373F1B3A5BF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CA92FF5-76AA-4BA3-AE0C-BFB0B03A5D40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全市科展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A46A1B3B-9048-4A67-8393-C60854130B7D}" type="parTrans" cxnId="{E93D1C8E-BA11-4937-A385-944E594B4A8E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649EE27E-B1F0-4780-91E1-D7FBFC283227}" type="sibTrans" cxnId="{E93D1C8E-BA11-4937-A385-944E594B4A8E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B242D856-07B9-45C3-9726-7A010BEDEB5C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複審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A8EBA622-C22A-4D09-87E7-246C6A6E906B}" type="parTrans" cxnId="{7F04C4DF-0184-4B59-85E7-1CE9A1D4DDCD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3E55A586-081B-49D7-B45A-AE2CFE7E9D74}" type="sibTrans" cxnId="{7F04C4DF-0184-4B59-85E7-1CE9A1D4DDCD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2CED65AC-0E6D-43C0-BC61-024138D8EAD9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初審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633701C1-6F78-49BE-BE5D-1E33812634B8}" type="parTrans" cxnId="{765EAC7E-96B6-4917-96E1-5566BFBB8CB2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BE074B52-4EDE-401B-A4B8-5683CF584832}" type="sibTrans" cxnId="{765EAC7E-96B6-4917-96E1-5566BFBB8CB2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E7610627-8673-48EF-B9A4-67C0C6927887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全國科展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111BA98A-EA9C-42CB-9A7C-AABE3C06A7C7}" type="parTrans" cxnId="{A3AB0FE3-BE1A-454D-9CBB-B7B3B483D8EF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3C5844D2-9E18-446F-87DA-995166E012E4}" type="sibTrans" cxnId="{A3AB0FE3-BE1A-454D-9CBB-B7B3B483D8EF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4ED8A23-5294-497C-915F-DD8E131654BD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團進團出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12557749-2D50-4028-A9A7-BC21E5FBAA8F}" type="parTrans" cxnId="{01346891-4EEA-437B-8607-1514846BCC8C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20078B45-FED6-416A-B79B-72DD342E53E9}" type="sibTrans" cxnId="{01346891-4EEA-437B-8607-1514846BCC8C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E99CBB7-7D13-419D-AA47-517AE22A5A10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精進措施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0F1A45F1-7551-475A-A493-573A717B27C3}" type="parTrans" cxnId="{543CE998-4AE6-4105-9DA3-268799CB4C03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0F04546A-79DA-4AB7-9BF0-6694A059F852}" type="sibTrans" cxnId="{543CE998-4AE6-4105-9DA3-268799CB4C03}">
      <dgm:prSet/>
      <dgm:spPr/>
      <dgm:t>
        <a:bodyPr/>
        <a:lstStyle/>
        <a:p>
          <a:endParaRPr lang="zh-TW" altLang="en-US">
            <a:latin typeface="標楷體" pitchFamily="65" charset="-120"/>
            <a:ea typeface="標楷體" pitchFamily="65" charset="-120"/>
          </a:endParaRPr>
        </a:p>
      </dgm:t>
    </dgm:pt>
    <dgm:pt modelId="{50435808-24DA-4E5C-90E8-ECE8B2880F38}" type="pres">
      <dgm:prSet presAssocID="{9BD34968-B926-453B-82C0-E5A6384B16C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FBDEEDA-0480-4DF9-9A03-0881DA3257E2}" type="pres">
      <dgm:prSet presAssocID="{47651192-93CC-4108-8DBB-F4213ECC2ADB}" presName="composite" presStyleCnt="0"/>
      <dgm:spPr/>
    </dgm:pt>
    <dgm:pt modelId="{D0ECF244-33D1-40CD-B6A2-851AF9FA41BA}" type="pres">
      <dgm:prSet presAssocID="{47651192-93CC-4108-8DBB-F4213ECC2ADB}" presName="imagSh" presStyleLbl="b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07CA5A8-60FE-4A8E-B5E6-5720B9B72D4F}" type="pres">
      <dgm:prSet presAssocID="{47651192-93CC-4108-8DBB-F4213ECC2ADB}" presName="tx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4AB6AF-79FF-4CFB-8EF8-5A14755F79A1}" type="pres">
      <dgm:prSet presAssocID="{BEF7659D-7899-452A-9BD2-97D63A9330A9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F3A299A2-0791-4790-A4CE-E5EA4DE27AB1}" type="pres">
      <dgm:prSet presAssocID="{BEF7659D-7899-452A-9BD2-97D63A9330A9}" presName="connTx" presStyleLbl="sibTrans2D1" presStyleIdx="0" presStyleCnt="2"/>
      <dgm:spPr/>
      <dgm:t>
        <a:bodyPr/>
        <a:lstStyle/>
        <a:p>
          <a:endParaRPr lang="zh-TW" altLang="en-US"/>
        </a:p>
      </dgm:t>
    </dgm:pt>
    <dgm:pt modelId="{3E9AF48D-2B68-4D42-BA06-0F8997CF9562}" type="pres">
      <dgm:prSet presAssocID="{6CA92FF5-76AA-4BA3-AE0C-BFB0B03A5D40}" presName="composite" presStyleCnt="0"/>
      <dgm:spPr/>
    </dgm:pt>
    <dgm:pt modelId="{01B52614-0ED7-4839-B41B-009FA929F2D8}" type="pres">
      <dgm:prSet presAssocID="{6CA92FF5-76AA-4BA3-AE0C-BFB0B03A5D40}" presName="imagSh" presStyleLbl="b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0C5C45E4-0B98-47FE-9CB8-6C583AB7D78F}" type="pres">
      <dgm:prSet presAssocID="{6CA92FF5-76AA-4BA3-AE0C-BFB0B03A5D40}" presName="tx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9E4530-A0C1-419A-AB66-2307AEE0B846}" type="pres">
      <dgm:prSet presAssocID="{649EE27E-B1F0-4780-91E1-D7FBFC283227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AC2B6AA1-F665-4270-B248-950622DF4543}" type="pres">
      <dgm:prSet presAssocID="{649EE27E-B1F0-4780-91E1-D7FBFC283227}" presName="connTx" presStyleLbl="sibTrans2D1" presStyleIdx="1" presStyleCnt="2"/>
      <dgm:spPr/>
      <dgm:t>
        <a:bodyPr/>
        <a:lstStyle/>
        <a:p>
          <a:endParaRPr lang="zh-TW" altLang="en-US"/>
        </a:p>
      </dgm:t>
    </dgm:pt>
    <dgm:pt modelId="{1D328B0D-151F-4A1A-83E2-3719C938C262}" type="pres">
      <dgm:prSet presAssocID="{E7610627-8673-48EF-B9A4-67C0C6927887}" presName="composite" presStyleCnt="0"/>
      <dgm:spPr/>
    </dgm:pt>
    <dgm:pt modelId="{21B0B9B2-E4C0-4F84-A16C-A8C80B268974}" type="pres">
      <dgm:prSet presAssocID="{E7610627-8673-48EF-B9A4-67C0C6927887}" presName="imagSh" presStyleLbl="b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8FFDED43-FD98-4849-AB5D-F61500672B3C}" type="pres">
      <dgm:prSet presAssocID="{E7610627-8673-48EF-B9A4-67C0C6927887}" presName="tx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83E2A99-C4BF-465B-8A4B-8315EE8D54B5}" srcId="{47651192-93CC-4108-8DBB-F4213ECC2ADB}" destId="{4F3A3BFB-4597-4156-B89F-3CD84D61B518}" srcOrd="0" destOrd="0" parTransId="{B1EB25B5-621A-44DE-9607-545B0F2FA25F}" sibTransId="{A75B776D-E19C-49B2-9382-9EBA0270BB9C}"/>
    <dgm:cxn modelId="{877998D7-B7EF-45DA-8CC2-E373F1B3A5BF}" srcId="{47651192-93CC-4108-8DBB-F4213ECC2ADB}" destId="{CF4A4F2D-C5D2-4E6A-BBED-833B9F14F466}" srcOrd="1" destOrd="0" parTransId="{122D68CD-5827-43C2-B3AB-7CEF02D5B5D7}" sibTransId="{117A5EDF-6598-4348-89DB-852869716907}"/>
    <dgm:cxn modelId="{935C16A9-D4DA-437C-BEEF-0B76209EC573}" type="presOf" srcId="{CF4A4F2D-C5D2-4E6A-BBED-833B9F14F466}" destId="{807CA5A8-60FE-4A8E-B5E6-5720B9B72D4F}" srcOrd="0" destOrd="2" presId="urn:microsoft.com/office/officeart/2005/8/layout/hProcess10"/>
    <dgm:cxn modelId="{A3AB0FE3-BE1A-454D-9CBB-B7B3B483D8EF}" srcId="{9BD34968-B926-453B-82C0-E5A6384B16C7}" destId="{E7610627-8673-48EF-B9A4-67C0C6927887}" srcOrd="2" destOrd="0" parTransId="{111BA98A-EA9C-42CB-9A7C-AABE3C06A7C7}" sibTransId="{3C5844D2-9E18-446F-87DA-995166E012E4}"/>
    <dgm:cxn modelId="{FCE47A97-ED81-41C9-8AA2-C868C17CC194}" type="presOf" srcId="{6CA92FF5-76AA-4BA3-AE0C-BFB0B03A5D40}" destId="{0C5C45E4-0B98-47FE-9CB8-6C583AB7D78F}" srcOrd="0" destOrd="0" presId="urn:microsoft.com/office/officeart/2005/8/layout/hProcess10"/>
    <dgm:cxn modelId="{01346891-4EEA-437B-8607-1514846BCC8C}" srcId="{E7610627-8673-48EF-B9A4-67C0C6927887}" destId="{04ED8A23-5294-497C-915F-DD8E131654BD}" srcOrd="0" destOrd="0" parTransId="{12557749-2D50-4028-A9A7-BC21E5FBAA8F}" sibTransId="{20078B45-FED6-416A-B79B-72DD342E53E9}"/>
    <dgm:cxn modelId="{E498ACED-D88E-4902-BDB0-2DA2FD70DA6D}" type="presOf" srcId="{5E99CBB7-7D13-419D-AA47-517AE22A5A10}" destId="{8FFDED43-FD98-4849-AB5D-F61500672B3C}" srcOrd="0" destOrd="2" presId="urn:microsoft.com/office/officeart/2005/8/layout/hProcess10"/>
    <dgm:cxn modelId="{E93D1C8E-BA11-4937-A385-944E594B4A8E}" srcId="{9BD34968-B926-453B-82C0-E5A6384B16C7}" destId="{6CA92FF5-76AA-4BA3-AE0C-BFB0B03A5D40}" srcOrd="1" destOrd="0" parTransId="{A46A1B3B-9048-4A67-8393-C60854130B7D}" sibTransId="{649EE27E-B1F0-4780-91E1-D7FBFC283227}"/>
    <dgm:cxn modelId="{8E439ED3-1FB9-4021-85D3-1926363E7060}" type="presOf" srcId="{47651192-93CC-4108-8DBB-F4213ECC2ADB}" destId="{807CA5A8-60FE-4A8E-B5E6-5720B9B72D4F}" srcOrd="0" destOrd="0" presId="urn:microsoft.com/office/officeart/2005/8/layout/hProcess10"/>
    <dgm:cxn modelId="{42C3092B-B519-4B11-8BE9-99153DAA8D69}" type="presOf" srcId="{04ED8A23-5294-497C-915F-DD8E131654BD}" destId="{8FFDED43-FD98-4849-AB5D-F61500672B3C}" srcOrd="0" destOrd="1" presId="urn:microsoft.com/office/officeart/2005/8/layout/hProcess10"/>
    <dgm:cxn modelId="{48CA8B16-94CF-4C5B-8B1F-7C377F928416}" type="presOf" srcId="{649EE27E-B1F0-4780-91E1-D7FBFC283227}" destId="{FB9E4530-A0C1-419A-AB66-2307AEE0B846}" srcOrd="0" destOrd="0" presId="urn:microsoft.com/office/officeart/2005/8/layout/hProcess10"/>
    <dgm:cxn modelId="{3C46504F-4C24-4C12-BC92-36FBD839743D}" type="presOf" srcId="{BEF7659D-7899-452A-9BD2-97D63A9330A9}" destId="{A44AB6AF-79FF-4CFB-8EF8-5A14755F79A1}" srcOrd="0" destOrd="0" presId="urn:microsoft.com/office/officeart/2005/8/layout/hProcess10"/>
    <dgm:cxn modelId="{67D049CA-6CAD-4F89-9805-C88E33AEE02C}" type="presOf" srcId="{649EE27E-B1F0-4780-91E1-D7FBFC283227}" destId="{AC2B6AA1-F665-4270-B248-950622DF4543}" srcOrd="1" destOrd="0" presId="urn:microsoft.com/office/officeart/2005/8/layout/hProcess10"/>
    <dgm:cxn modelId="{F5233B9C-09F9-490E-850C-02BBCC0FD93B}" type="presOf" srcId="{4F3A3BFB-4597-4156-B89F-3CD84D61B518}" destId="{807CA5A8-60FE-4A8E-B5E6-5720B9B72D4F}" srcOrd="0" destOrd="1" presId="urn:microsoft.com/office/officeart/2005/8/layout/hProcess10"/>
    <dgm:cxn modelId="{01A5A9B8-AE41-4436-869F-2C100859B88D}" type="presOf" srcId="{BEF7659D-7899-452A-9BD2-97D63A9330A9}" destId="{F3A299A2-0791-4790-A4CE-E5EA4DE27AB1}" srcOrd="1" destOrd="0" presId="urn:microsoft.com/office/officeart/2005/8/layout/hProcess10"/>
    <dgm:cxn modelId="{C86C7638-6E51-4FC3-9031-C48B5E5750BA}" srcId="{9BD34968-B926-453B-82C0-E5A6384B16C7}" destId="{47651192-93CC-4108-8DBB-F4213ECC2ADB}" srcOrd="0" destOrd="0" parTransId="{D750C0D7-86F2-420B-A1DB-7376821464CE}" sibTransId="{BEF7659D-7899-452A-9BD2-97D63A9330A9}"/>
    <dgm:cxn modelId="{543CE998-4AE6-4105-9DA3-268799CB4C03}" srcId="{E7610627-8673-48EF-B9A4-67C0C6927887}" destId="{5E99CBB7-7D13-419D-AA47-517AE22A5A10}" srcOrd="1" destOrd="0" parTransId="{0F1A45F1-7551-475A-A493-573A717B27C3}" sibTransId="{0F04546A-79DA-4AB7-9BF0-6694A059F852}"/>
    <dgm:cxn modelId="{765EAC7E-96B6-4917-96E1-5566BFBB8CB2}" srcId="{6CA92FF5-76AA-4BA3-AE0C-BFB0B03A5D40}" destId="{2CED65AC-0E6D-43C0-BC61-024138D8EAD9}" srcOrd="1" destOrd="0" parTransId="{633701C1-6F78-49BE-BE5D-1E33812634B8}" sibTransId="{BE074B52-4EDE-401B-A4B8-5683CF584832}"/>
    <dgm:cxn modelId="{4EAB5F4D-DECD-4525-A5B2-904F439CE7C0}" type="presOf" srcId="{B242D856-07B9-45C3-9726-7A010BEDEB5C}" destId="{0C5C45E4-0B98-47FE-9CB8-6C583AB7D78F}" srcOrd="0" destOrd="1" presId="urn:microsoft.com/office/officeart/2005/8/layout/hProcess10"/>
    <dgm:cxn modelId="{7F04C4DF-0184-4B59-85E7-1CE9A1D4DDCD}" srcId="{6CA92FF5-76AA-4BA3-AE0C-BFB0B03A5D40}" destId="{B242D856-07B9-45C3-9726-7A010BEDEB5C}" srcOrd="0" destOrd="0" parTransId="{A8EBA622-C22A-4D09-87E7-246C6A6E906B}" sibTransId="{3E55A586-081B-49D7-B45A-AE2CFE7E9D74}"/>
    <dgm:cxn modelId="{8C5C7CDB-4989-447A-A992-F47C5F3F81B0}" type="presOf" srcId="{E7610627-8673-48EF-B9A4-67C0C6927887}" destId="{8FFDED43-FD98-4849-AB5D-F61500672B3C}" srcOrd="0" destOrd="0" presId="urn:microsoft.com/office/officeart/2005/8/layout/hProcess10"/>
    <dgm:cxn modelId="{8C63C528-3447-4A74-A5A3-2475201F9B07}" type="presOf" srcId="{2CED65AC-0E6D-43C0-BC61-024138D8EAD9}" destId="{0C5C45E4-0B98-47FE-9CB8-6C583AB7D78F}" srcOrd="0" destOrd="2" presId="urn:microsoft.com/office/officeart/2005/8/layout/hProcess10"/>
    <dgm:cxn modelId="{7E7A0995-B682-45E6-A77E-EF4429704CA8}" type="presOf" srcId="{9BD34968-B926-453B-82C0-E5A6384B16C7}" destId="{50435808-24DA-4E5C-90E8-ECE8B2880F38}" srcOrd="0" destOrd="0" presId="urn:microsoft.com/office/officeart/2005/8/layout/hProcess10"/>
    <dgm:cxn modelId="{B4AA9208-FBD9-495E-8D3D-46A87C0D348B}" type="presParOf" srcId="{50435808-24DA-4E5C-90E8-ECE8B2880F38}" destId="{1FBDEEDA-0480-4DF9-9A03-0881DA3257E2}" srcOrd="0" destOrd="0" presId="urn:microsoft.com/office/officeart/2005/8/layout/hProcess10"/>
    <dgm:cxn modelId="{BE6C99CC-3232-476F-A7FB-22DD9F5A2F9B}" type="presParOf" srcId="{1FBDEEDA-0480-4DF9-9A03-0881DA3257E2}" destId="{D0ECF244-33D1-40CD-B6A2-851AF9FA41BA}" srcOrd="0" destOrd="0" presId="urn:microsoft.com/office/officeart/2005/8/layout/hProcess10"/>
    <dgm:cxn modelId="{5FEA5BEC-770E-4DF2-BCFE-B1AF2AD14958}" type="presParOf" srcId="{1FBDEEDA-0480-4DF9-9A03-0881DA3257E2}" destId="{807CA5A8-60FE-4A8E-B5E6-5720B9B72D4F}" srcOrd="1" destOrd="0" presId="urn:microsoft.com/office/officeart/2005/8/layout/hProcess10"/>
    <dgm:cxn modelId="{409AE591-3F89-4E0B-8A6C-28220DCA1FBD}" type="presParOf" srcId="{50435808-24DA-4E5C-90E8-ECE8B2880F38}" destId="{A44AB6AF-79FF-4CFB-8EF8-5A14755F79A1}" srcOrd="1" destOrd="0" presId="urn:microsoft.com/office/officeart/2005/8/layout/hProcess10"/>
    <dgm:cxn modelId="{E401565E-A489-4CF3-A57C-C29157803F60}" type="presParOf" srcId="{A44AB6AF-79FF-4CFB-8EF8-5A14755F79A1}" destId="{F3A299A2-0791-4790-A4CE-E5EA4DE27AB1}" srcOrd="0" destOrd="0" presId="urn:microsoft.com/office/officeart/2005/8/layout/hProcess10"/>
    <dgm:cxn modelId="{99D699C1-F6CD-4010-80BA-7E13870C3543}" type="presParOf" srcId="{50435808-24DA-4E5C-90E8-ECE8B2880F38}" destId="{3E9AF48D-2B68-4D42-BA06-0F8997CF9562}" srcOrd="2" destOrd="0" presId="urn:microsoft.com/office/officeart/2005/8/layout/hProcess10"/>
    <dgm:cxn modelId="{7EE5C937-70D8-4881-843A-AFBC04437088}" type="presParOf" srcId="{3E9AF48D-2B68-4D42-BA06-0F8997CF9562}" destId="{01B52614-0ED7-4839-B41B-009FA929F2D8}" srcOrd="0" destOrd="0" presId="urn:microsoft.com/office/officeart/2005/8/layout/hProcess10"/>
    <dgm:cxn modelId="{A662FF3E-612A-44C6-8C6F-1CA072346FFD}" type="presParOf" srcId="{3E9AF48D-2B68-4D42-BA06-0F8997CF9562}" destId="{0C5C45E4-0B98-47FE-9CB8-6C583AB7D78F}" srcOrd="1" destOrd="0" presId="urn:microsoft.com/office/officeart/2005/8/layout/hProcess10"/>
    <dgm:cxn modelId="{DF4E81F6-DBD5-4961-956C-647EDB9C53BC}" type="presParOf" srcId="{50435808-24DA-4E5C-90E8-ECE8B2880F38}" destId="{FB9E4530-A0C1-419A-AB66-2307AEE0B846}" srcOrd="3" destOrd="0" presId="urn:microsoft.com/office/officeart/2005/8/layout/hProcess10"/>
    <dgm:cxn modelId="{9B11AA95-C7F8-44F1-BD18-DBBC3A35BB7C}" type="presParOf" srcId="{FB9E4530-A0C1-419A-AB66-2307AEE0B846}" destId="{AC2B6AA1-F665-4270-B248-950622DF4543}" srcOrd="0" destOrd="0" presId="urn:microsoft.com/office/officeart/2005/8/layout/hProcess10"/>
    <dgm:cxn modelId="{4550245A-C9EA-452C-B4C5-6D15C5DC3760}" type="presParOf" srcId="{50435808-24DA-4E5C-90E8-ECE8B2880F38}" destId="{1D328B0D-151F-4A1A-83E2-3719C938C262}" srcOrd="4" destOrd="0" presId="urn:microsoft.com/office/officeart/2005/8/layout/hProcess10"/>
    <dgm:cxn modelId="{2D1F1917-BD38-4C22-9403-343A126F342D}" type="presParOf" srcId="{1D328B0D-151F-4A1A-83E2-3719C938C262}" destId="{21B0B9B2-E4C0-4F84-A16C-A8C80B268974}" srcOrd="0" destOrd="0" presId="urn:microsoft.com/office/officeart/2005/8/layout/hProcess10"/>
    <dgm:cxn modelId="{2E7EC1EC-FE51-45B0-B356-7439AC0FD544}" type="presParOf" srcId="{1D328B0D-151F-4A1A-83E2-3719C938C262}" destId="{8FFDED43-FD98-4849-AB5D-F61500672B3C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CF244-33D1-40CD-B6A2-851AF9FA41BA}">
      <dsp:nvSpPr>
        <dsp:cNvPr id="0" name=""/>
        <dsp:cNvSpPr/>
      </dsp:nvSpPr>
      <dsp:spPr>
        <a:xfrm>
          <a:off x="3593" y="849883"/>
          <a:ext cx="1692810" cy="169281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7CA5A8-60FE-4A8E-B5E6-5720B9B72D4F}">
      <dsp:nvSpPr>
        <dsp:cNvPr id="0" name=""/>
        <dsp:cNvSpPr/>
      </dsp:nvSpPr>
      <dsp:spPr>
        <a:xfrm>
          <a:off x="279166" y="1865569"/>
          <a:ext cx="1692810" cy="16928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各校科展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  <a:p>
          <a:pPr marL="274638" lvl="1" indent="-274638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各校自行     辦理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擇優送件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</dsp:txBody>
      <dsp:txXfrm>
        <a:off x="328747" y="1915150"/>
        <a:ext cx="1593648" cy="1593648"/>
      </dsp:txXfrm>
    </dsp:sp>
    <dsp:sp modelId="{A44AB6AF-79FF-4CFB-8EF8-5A14755F79A1}">
      <dsp:nvSpPr>
        <dsp:cNvPr id="0" name=""/>
        <dsp:cNvSpPr/>
      </dsp:nvSpPr>
      <dsp:spPr>
        <a:xfrm>
          <a:off x="2022476" y="1492909"/>
          <a:ext cx="326072" cy="406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>
            <a:latin typeface="標楷體" pitchFamily="65" charset="-120"/>
            <a:ea typeface="標楷體" pitchFamily="65" charset="-120"/>
          </a:endParaRPr>
        </a:p>
      </dsp:txBody>
      <dsp:txXfrm>
        <a:off x="2022476" y="1574261"/>
        <a:ext cx="228250" cy="244054"/>
      </dsp:txXfrm>
    </dsp:sp>
    <dsp:sp modelId="{01B52614-0ED7-4839-B41B-009FA929F2D8}">
      <dsp:nvSpPr>
        <dsp:cNvPr id="0" name=""/>
        <dsp:cNvSpPr/>
      </dsp:nvSpPr>
      <dsp:spPr>
        <a:xfrm>
          <a:off x="2628039" y="849883"/>
          <a:ext cx="1692810" cy="169281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5C45E4-0B98-47FE-9CB8-6C583AB7D78F}">
      <dsp:nvSpPr>
        <dsp:cNvPr id="0" name=""/>
        <dsp:cNvSpPr/>
      </dsp:nvSpPr>
      <dsp:spPr>
        <a:xfrm>
          <a:off x="2903613" y="1865569"/>
          <a:ext cx="1692810" cy="16928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全市科展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複審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初審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</dsp:txBody>
      <dsp:txXfrm>
        <a:off x="2953194" y="1915150"/>
        <a:ext cx="1593648" cy="1593648"/>
      </dsp:txXfrm>
    </dsp:sp>
    <dsp:sp modelId="{FB9E4530-A0C1-419A-AB66-2307AEE0B846}">
      <dsp:nvSpPr>
        <dsp:cNvPr id="0" name=""/>
        <dsp:cNvSpPr/>
      </dsp:nvSpPr>
      <dsp:spPr>
        <a:xfrm>
          <a:off x="4646923" y="1492909"/>
          <a:ext cx="326072" cy="406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>
            <a:latin typeface="標楷體" pitchFamily="65" charset="-120"/>
            <a:ea typeface="標楷體" pitchFamily="65" charset="-120"/>
          </a:endParaRPr>
        </a:p>
      </dsp:txBody>
      <dsp:txXfrm>
        <a:off x="4646923" y="1574261"/>
        <a:ext cx="228250" cy="244054"/>
      </dsp:txXfrm>
    </dsp:sp>
    <dsp:sp modelId="{21B0B9B2-E4C0-4F84-A16C-A8C80B268974}">
      <dsp:nvSpPr>
        <dsp:cNvPr id="0" name=""/>
        <dsp:cNvSpPr/>
      </dsp:nvSpPr>
      <dsp:spPr>
        <a:xfrm>
          <a:off x="5252486" y="849883"/>
          <a:ext cx="1692810" cy="169281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DED43-FD98-4849-AB5D-F61500672B3C}">
      <dsp:nvSpPr>
        <dsp:cNvPr id="0" name=""/>
        <dsp:cNvSpPr/>
      </dsp:nvSpPr>
      <dsp:spPr>
        <a:xfrm>
          <a:off x="5528060" y="1865569"/>
          <a:ext cx="1692810" cy="16928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全國科展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團進團出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標楷體" pitchFamily="65" charset="-120"/>
              <a:ea typeface="標楷體" pitchFamily="65" charset="-120"/>
            </a:rPr>
            <a:t>精進措施</a:t>
          </a:r>
          <a:endParaRPr lang="zh-TW" altLang="en-US" sz="1900" kern="1200" dirty="0">
            <a:latin typeface="標楷體" pitchFamily="65" charset="-120"/>
            <a:ea typeface="標楷體" pitchFamily="65" charset="-120"/>
          </a:endParaRPr>
        </a:p>
      </dsp:txBody>
      <dsp:txXfrm>
        <a:off x="5577641" y="1915150"/>
        <a:ext cx="1593648" cy="1593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E672868-9BD4-4F7B-A77D-2AD6AB2EDE02}" type="datetimeFigureOut">
              <a:rPr lang="zh-TW" altLang="en-US"/>
              <a:pPr>
                <a:defRPr/>
              </a:pPr>
              <a:t>2015/1/8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AFE6A2B-A323-4F2E-905C-772727F456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331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195B0-10AD-46A7-AFD6-C876DBE55117}" type="datetimeFigureOut">
              <a:rPr lang="zh-TW" altLang="en-US"/>
              <a:pPr>
                <a:defRPr/>
              </a:pPr>
              <a:t>2015/1/8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2B064-8EB2-4E71-9D12-680D2073B2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63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85AD6-3DE9-433E-ADF6-F4517569542C}" type="datetimeFigureOut">
              <a:rPr lang="zh-TW" altLang="en-US"/>
              <a:pPr>
                <a:defRPr/>
              </a:pPr>
              <a:t>2015/1/8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D73FA-D75B-4371-A307-135D8972F84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71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48C57BB-2287-4B2D-A2CA-4EE37F47E7B3}" type="datetimeFigureOut">
              <a:rPr lang="zh-TW" altLang="en-US"/>
              <a:pPr>
                <a:defRPr/>
              </a:pPr>
              <a:t>2015/1/8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81700D-61A3-4D73-9914-828DA766CA1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3DA81E5-2EAF-48A9-8E7F-4B3B42961E2E}" type="datetimeFigureOut">
              <a:rPr lang="zh-TW" altLang="en-US"/>
              <a:pPr>
                <a:defRPr/>
              </a:pPr>
              <a:t>2015/1/8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E5DB84-3056-4A73-B076-7F1D366BCBD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0" y="908050"/>
            <a:ext cx="9144000" cy="3816350"/>
          </a:xfrm>
        </p:spPr>
        <p:txBody>
          <a:bodyPr/>
          <a:lstStyle/>
          <a:p>
            <a:pPr eaLnBrk="1" hangingPunct="1">
              <a:spcBef>
                <a:spcPts val="3000"/>
              </a:spcBef>
              <a:spcAft>
                <a:spcPts val="3000"/>
              </a:spcAft>
            </a:pPr>
            <a:r>
              <a:rPr kumimoji="1"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新北市</a:t>
            </a:r>
            <a:r>
              <a:rPr kumimoji="1" lang="en-US" altLang="zh-TW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103</a:t>
            </a:r>
            <a:r>
              <a:rPr kumimoji="1"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學年</a:t>
            </a:r>
            <a:r>
              <a:rPr kumimoji="1"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度中小學科學展覽</a:t>
            </a:r>
            <a:endParaRPr lang="zh-TW" altLang="en-US" sz="320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4868863"/>
            <a:ext cx="9144000" cy="1655762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kumimoji="1" lang="zh-TW" altLang="en-US" sz="2800" b="1" kern="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新北市政府教育局 </a:t>
            </a:r>
            <a:endParaRPr kumimoji="1" lang="en-US" altLang="zh-TW" sz="2800" b="1" kern="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kumimoji="1" lang="zh-TW" altLang="en-US" sz="2800" b="1" kern="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教育研究發展科</a:t>
            </a:r>
            <a:endParaRPr kumimoji="1" lang="en-US" altLang="zh-TW" sz="2800" b="1" kern="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1187450" y="0"/>
            <a:ext cx="7570788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本市科學展覽會：</a:t>
            </a:r>
            <a:r>
              <a:rPr lang="zh-TW" altLang="en-US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承辦單位：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新北市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立蘆洲國民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中學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新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北市三重區集美國民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小學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初審：新北市科學展覽教學資源網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(http://science.ntpc.edu.tw)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（星期一）上午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時開始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13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星期五）下午</a:t>
            </a:r>
            <a:r>
              <a:rPr lang="en-US" altLang="zh-TW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時截止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逾時系統關閉，不再受理收件。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1258888" y="7938"/>
            <a:ext cx="7427912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每校參加作品件數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4294967295"/>
          </p:nvPr>
        </p:nvSpPr>
        <p:spPr>
          <a:xfrm>
            <a:off x="971550" y="1412875"/>
            <a:ext cx="7354888" cy="4713288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高中職組：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29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班以下，每校至多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49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班，每校至多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59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班，每校至多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60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班以上，每校至多</a:t>
            </a:r>
            <a:r>
              <a:rPr lang="en-US" altLang="zh-TW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14</a:t>
            </a:r>
            <a:r>
              <a:rPr lang="zh-TW" altLang="en-US" sz="24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國中、國小組：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班以下，每校至多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13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36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班，每校至多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37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66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班，每校至多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全校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67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班以上，每校至多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 idx="4294967295"/>
          </p:nvPr>
        </p:nvSpPr>
        <p:spPr>
          <a:xfrm>
            <a:off x="1258888" y="0"/>
            <a:ext cx="7427912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其它</a:t>
            </a:r>
            <a:r>
              <a:rPr lang="en-US" altLang="zh-TW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加件規範</a:t>
            </a:r>
            <a:r>
              <a:rPr lang="en-US" altLang="zh-TW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b="1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700213"/>
            <a:ext cx="8229600" cy="410527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甲、學校班級數認定方式，夜間部（進修部）班級數不列入學校總班級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數計算，惟如有夜間部（進修部）學生參與，各校欲將夜間部（進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修部）班級數列入計算，需另函報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本局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，審核通過後方得增加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至多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件參展件數。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乙、前一年度獲得本市科展特優學校，每獲得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件特優，得增加作品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丙、國小組設有一般智能資優資源班學校，至多得增加作品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丁、國中組設有學術性向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數理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資優資源班學校，至多得增加作品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戊、高中組設有自然資優班、數學資優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班、國科會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高瞻班學校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，或本局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核定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103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學年度相關科別之特色班、實驗班，至多得增加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作品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各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資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優班別不累加計算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己、前一年度獲得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件以上入選複審之學校，至多得增加作品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庚、完全中學與國中小，依教育階段別，分別報名與計算收件上限。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>
          <a:xfrm>
            <a:off x="1187450" y="0"/>
            <a:ext cx="74993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初審報名注意事項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一、報名請至上開專屬網站填報及上傳相關表件、資料，內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容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包括：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「作品送展表」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附件一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「作品說明書（含封面及內文）」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附件二、三、四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所有上傳檔案格式均需包含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PDF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及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WORD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二種格式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二、「作品送展清冊」及「作品說明書」僅需線上填報即可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無需寄送紙本，亦無需燒錄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光碟。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系統於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13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星期五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下午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時起開放列印含浮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水印之「作品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送展表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」，請各校下載列印後經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校長核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章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，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併同著作權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授權同意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書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附件五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，於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日（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星期五）下午五點前，上傳至報名系統，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始完成報名程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序。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初審書面安全審查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由本局遴聘安全委員進行書面安審查，並將建議給評審委員參考。</a:t>
            </a:r>
            <a:endParaRPr lang="en-US" altLang="zh-TW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請各校留意安全規範。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初審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一、初審（線上資料審查）：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星期二）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103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 由評審至本市科學展覽教學資源網進行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線上資料審查。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二、初審成績公告：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（星期五）下午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時前公告於本局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網頁及新北市科學展覽教學資源網。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 idx="4294967295"/>
          </p:nvPr>
        </p:nvSpPr>
        <p:spPr>
          <a:xfrm>
            <a:off x="1331913" y="17463"/>
            <a:ext cx="7354887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初審注意事項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高中組、高職組及國中組作者人數不得超過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名，國小組作者人數不得超過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名，非真正參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與研製人員不得列入，如為集體作品，請在人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數限制範圍內推選對作品研究貢獻最大之主要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作者為代表。指導教師不得超過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名，無指導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事實者，不得列入。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二、可同學程跨校組成研究團隊，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其團體成績採計</a:t>
            </a:r>
            <a:endParaRPr lang="en-US" altLang="zh-TW" sz="28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以第一作者所屬學校為原則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，但不得跨組參展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（高職組可跨高中組），每位學生限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報名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作品參展。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354888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複審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一、送展資格：通過第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階段初審之作品。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二、複審地點：新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北市蘆洲國中活動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中心。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三、送展布置：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時間：      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2332038" indent="-2332038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國小組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星期四）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上午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分至上午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11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分。</a:t>
            </a:r>
          </a:p>
          <a:p>
            <a:pPr marL="2332038" indent="-2332038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高中、高職及國中組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星期四）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下午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分至下午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7938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作品規格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一、作品說明板由本局統一提供。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二、作品說明板為「ㄇ」型，規格為：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左右兩側各寬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65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公分，高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公分，中間寬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75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公分，高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公分；中間上方作品標題板寬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75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公分，高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三、各校需自行印製與作品說明板規格相同之說明海報張貼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海報內容不得出現校名（徽）、學生姓名、指導教師姓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名之圖片或文字，違者不得參展。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四、作品請盡量以文字及圖片說明，若有實物展出（以深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公分、寬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公分、高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公分為限，且重量不得超過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斤），可放置在置物檯上，但不得超過展示板之外。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安全審查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715963" indent="-715963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一、時間：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星期五）上午</a:t>
            </a:r>
            <a:r>
              <a:rPr lang="en-US" altLang="zh-TW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分至下午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分止。當日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17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時前公布仍未改正完成名單。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二、安全審查依據「中華民國中小學科學展覽會參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展安全規則」（附件七）辦理，送展當天布置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完成後可於上述規定時間內提請審查，審查作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業注意事項另行公布，未通過者立即改正，當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日無法改正完成者最遲於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715963" indent="-715963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zh-TW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上午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分前改正完畢，未參加安全審查或未依時改正完成者取消參展資格。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1331913" y="0"/>
            <a:ext cx="7354887" cy="1143000"/>
          </a:xfrm>
        </p:spPr>
        <p:txBody>
          <a:bodyPr/>
          <a:lstStyle/>
          <a:p>
            <a:pPr algn="l"/>
            <a:r>
              <a:rPr lang="zh-TW" altLang="en-US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修正重點</a:t>
            </a:r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複審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由一天更改為一天半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改變作品</a:t>
            </a:r>
            <a:r>
              <a:rPr lang="zh-TW" altLang="en-US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送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展表提交方式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修正學校團體獎發放標準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學生獎勵金改為等值商品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整體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時程稍微提前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7938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複審評審方式及時間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一、複審時間：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星期五）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上午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時起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</a:t>
            </a: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年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星期六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上午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時完成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評審止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。各組各科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同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時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舉行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，所有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作者均需於各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梯次規定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時間前入場接受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複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審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，逾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時未到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者不得入場。</a:t>
            </a: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二、複審評審結果經會議公證確認後，得於會場及活動網站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公布，正式成績仍以本局公告為準。</a:t>
            </a: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三、複審成績公告：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27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（星期一）下午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時前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公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ts val="35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告於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本局網頁及新北市科學展覽教學資源網。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354888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複審注意事項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一、複審時，每件作品需由全部作者入場，親自向評審說明與操作，不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得由他人代理，中場亦不得換人，否則取消其成績；參展作品之研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究日誌、實驗觀察原始紀錄或更新版作品說明書可攜往評審會場供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評審委員查閱。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二、複審時，請遵守「中華民國中小學科學展覽會參展安全規則」之各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項規定，參展作品內容涉及第五點禁止展出事項規定時，請以繪圖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、圖表、照片或幻燈片等方式展出，不得攜帶動物、植物等活的生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命物質進入會場，請確實遵循，以免影響參展資格。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三、作品請符合專利法與智慧財產權相關規定，若參展作品被檢舉抄襲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並經評審委員會議查證屬實者，取消參展資格；若頒獎後始查證屬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實，追回獎狀與獎金並公告周知。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四、貴重物品，請親自保管，離場自行帶回，承辦學校不負保管責任；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用筆記型電腦輔助者，請自備電源線。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五、複審選手不得著校服（含制服及運動服）或帶有學校名稱或標誌之</a:t>
            </a:r>
            <a:endParaRPr lang="en-US" altLang="zh-TW" sz="20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團隊服裝，亦不得穿著足以識別代表學校社團之服裝。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公開展覽作品取回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星期六）下午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分起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期二）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中午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時止，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於蘆洲國中活動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中心開放民眾及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校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學生參觀。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二、作品取回：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作品取回時間：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（星期二）下午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30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en-US" altLang="zh-TW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分至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時止。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取回作品時一併領取甲等獎、其它獎及入選獎等獎項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獎狀。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獎狀內文若有誤植，請於現場繳交錯誤獎狀並登記更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正，更正後獎狀另行寄發。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en-US" altLang="zh-TW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特優作品請留存至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星期五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頒獎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典禮後領回。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 idx="4294967295"/>
          </p:nvPr>
        </p:nvSpPr>
        <p:spPr>
          <a:xfrm>
            <a:off x="1331913" y="7938"/>
            <a:ext cx="7354887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疑義處理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評審委員會及疑義處理機制：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一、由本局聘任大學助理教授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含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以上專家及外縣市資深科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展績優教師組成。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二、設評審長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人，主持評審會議，處理各種評審標準及疑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義。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三、疑義處理機制：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「疑義處理小組」由評審長、承辦學校代表、安全審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查委員及教育局代表組成，審理各校提出之疑義。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複審疑義須由各校帶隊老師或指導老師向大會提出，</a:t>
            </a:r>
            <a:endParaRPr lang="en-US" altLang="zh-TW" sz="24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4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其餘人員所提出之疑義大會不受理。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全市科展獎勵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25538"/>
            <a:ext cx="8229600" cy="5183187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參賽師生獎勵金、獎助：獎項分為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項：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一、特優獎：共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55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件，若作品未達標準時得從缺，每件獎勵金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7,000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元，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並發予獎狀。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二、等獎：共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85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件，每件獎勵金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3,000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元，並發予獎狀。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三、甲等獎：共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件，發予獎狀，其中最佳創意獎、最佳團隊合作獎、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最佳（鄉土）教材獎由評審視作品內容，酌取若干件，單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獨給獎等同於甲等獎，且不受總件數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件之限制，亦可與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其它獎項並計頒發。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四、入選獎：凡通過第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階段書面審查者均發予獎狀鼓勵。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五、學校團體獎：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學校參賽作品超過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件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 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含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且達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50%(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含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以上入選複賽，頒發「推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動科學教育有功獎」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獎座</a:t>
            </a:r>
            <a:r>
              <a:rPr lang="en-US" altLang="zh-TW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座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學校參賽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作品</a:t>
            </a:r>
            <a:r>
              <a:rPr lang="en-US" altLang="zh-TW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件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（含）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以上入選參加全國科展，頒發「科學展覽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傑出表現獎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獎座</a:t>
            </a:r>
            <a:r>
              <a:rPr lang="en-US" altLang="zh-TW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座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六、績優教師獎：遴選本屆參賽指導教師，凡符合指導學生參加全市科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展獲獎累積滿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年，頒發「資深優良指導教師獎」獎狀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紙，獎勵金</a:t>
            </a:r>
            <a:endParaRPr lang="en-US" altLang="zh-TW" sz="20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3,000</a:t>
            </a:r>
            <a:r>
              <a:rPr lang="zh-TW" altLang="en-US" sz="20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元。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獎勵金分配方式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一、學校指導老師部分：共領取每件作品二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分之一獎勵金（依人數再均分此部分之</a:t>
            </a:r>
          </a:p>
          <a:p>
            <a:pPr marL="0" indent="0"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獎勵）。</a:t>
            </a:r>
          </a:p>
          <a:p>
            <a:pPr marL="0" indent="0"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二、作者部分：共領取每件作品二分之一獎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勵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金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等值商品禮券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依學生數再均分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此</a:t>
            </a:r>
            <a:endParaRPr lang="en-US" altLang="zh-TW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部分</a:t>
            </a:r>
            <a:r>
              <a:rPr lang="zh-TW" altLang="en-US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獎勵）。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頒獎典禮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一、頒獎典禮：於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（星期五）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地點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：三重區集美國小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頒發得獎獎狀（學校團體獎、績優教師獎、特優獎及優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等獎）及獎金。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二、得獎人必須親自到場領獎，全程參與典禮，不得中途離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席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三、獎狀若有誤植等情事，請洽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集美國小教務處陳冠宇主任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進行修正。</a:t>
            </a:r>
            <a:endParaRPr lang="zh-TW" altLang="en-US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請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各校以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收款收據向承辦學校領取獎勵金及國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展製作費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用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關於全國科展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一、全國科展舉辦時間訂於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19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於國立臺南第一高級中學體育館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辦理。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二、市展特優作品不按科、組別之分得推薦參加國展。由評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審視視科教育分配本市參加國展件數及特優作品成績增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刪選定。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三、本屆國展補助經費每件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6,000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元，以支應諮詢教授出席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費、作品製作費、資料費及雜支等提升作品製作水準之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相關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支出，撥放方式由蘆洲國中另函通知。</a:t>
            </a:r>
            <a:endParaRPr lang="zh-TW" altLang="en-US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關於全國科展</a:t>
            </a:r>
            <a:endParaRPr lang="zh-TW" altLang="en-US" smtClean="0"/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四、凡取得全國科展代表權學校，應參加本市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於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月至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舉辦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之國展分科指導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會及口語表達增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能營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辦理日期另行通知，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請評審教授或專家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指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導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其作品缺失，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並研究改進以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爭取本市榮譽。</a:t>
            </a:r>
          </a:p>
          <a:p>
            <a:pPr marL="715963" indent="-715963">
              <a:lnSpc>
                <a:spcPct val="90000"/>
              </a:lnSpc>
              <a:buFont typeface="Arial" charset="0"/>
              <a:buNone/>
              <a:defRPr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（星期五）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於三重區集美國小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辦理全國科展說明會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結合頒獎典禮辦理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，請國展參賽學校務必派員出席，以了解參加國展各項注意事項。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六、參加國展作品說明書不得自行送國立臺灣科學教育館，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需由承辦市展學校彙整送件。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七、各校參加國展作品送展表、作品說明書及電腦檔案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套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每件作品送展表、作品說明書各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份，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WORD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及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PDF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電腦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檔案各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份，電腦檔案與作品說明書內容須一致，文字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與圖表須排版完成於一個檔案中並燒錄成光碟），於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（星期五）前派員繳交市展承辦</a:t>
            </a: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學校蘆洲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國中，逾期不予受理。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八、市展承辦學校依時程將各校科學作品參加國展作品清冊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、作品送展表、作品說明書、電腦檔案及參展件數統計</a:t>
            </a:r>
            <a:endParaRPr lang="en-US" altLang="zh-TW" sz="24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4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表函送寄達國立臺灣科學教育館。</a:t>
            </a:r>
          </a:p>
        </p:txBody>
      </p:sp>
      <p:sp>
        <p:nvSpPr>
          <p:cNvPr id="33795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關於全國科展</a:t>
            </a:r>
            <a:endParaRPr lang="zh-TW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1331913" y="0"/>
            <a:ext cx="7354887" cy="1143000"/>
          </a:xfrm>
        </p:spPr>
        <p:txBody>
          <a:bodyPr/>
          <a:lstStyle/>
          <a:p>
            <a:pPr algn="l"/>
            <a:r>
              <a:rPr kumimoji="1"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宗旨</a:t>
            </a:r>
          </a:p>
        </p:txBody>
      </p:sp>
      <p:sp>
        <p:nvSpPr>
          <p:cNvPr id="7171" name="矩形 1"/>
          <p:cNvSpPr>
            <a:spLocks noChangeArrowheads="1"/>
          </p:cNvSpPr>
          <p:nvPr/>
        </p:nvSpPr>
        <p:spPr bwMode="auto">
          <a:xfrm>
            <a:off x="701675" y="1196975"/>
            <a:ext cx="763428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zh-TW" altLang="en-US" sz="2400">
              <a:solidFill>
                <a:srgbClr val="000099"/>
              </a:solidFill>
              <a:latin typeface="標楷體" pitchFamily="65" charset="-120"/>
            </a:endParaRP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一、激發學生科學研習之興趣。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二、提高學生對科學之思考力及創造力。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三、培養學生對科學之正確觀念及態度。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四、激勵學生獨立研究潛能。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五、增進師生研習科學機會，倡導中小學科學研究風氣。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六、改進中小學科學教學方法及增進教學效果。</a:t>
            </a: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七、促使社會人士重視科學研究，普及科學知識，發揚</a:t>
            </a:r>
            <a:endParaRPr lang="en-US" altLang="zh-TW" sz="2400">
              <a:solidFill>
                <a:srgbClr val="000099"/>
              </a:solidFill>
              <a:latin typeface="標楷體" pitchFamily="65" charset="-120"/>
            </a:endParaRPr>
          </a:p>
          <a:p>
            <a:r>
              <a:rPr lang="zh-TW" altLang="en-US" sz="2400">
                <a:solidFill>
                  <a:srgbClr val="000099"/>
                </a:solidFill>
                <a:latin typeface="標楷體" pitchFamily="65" charset="-120"/>
              </a:rPr>
              <a:t>    科學精神，協助科學教育之發展。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997200"/>
            <a:ext cx="8229600" cy="1143000"/>
          </a:xfrm>
        </p:spPr>
        <p:txBody>
          <a:bodyPr/>
          <a:lstStyle/>
          <a:p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謝謝聆聽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 idx="4294967295"/>
          </p:nvPr>
        </p:nvSpPr>
        <p:spPr>
          <a:xfrm>
            <a:off x="1331913" y="7938"/>
            <a:ext cx="7283450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舉辦原則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zh-TW" altLang="en-US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科學性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：強調「存疑創新、極物窮理」的科學精神；「實事求是、精益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求精」的科學方法；「客觀理智、嚴密徹底」的科學態度。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教育性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：著重學生科學興趣的培養，視科學研究為學習的過程，科學展覽為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學習成果的相互觀摩及比較。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普遍性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：鼓勵中小學學生全面自願參與；而非指定少數人參加，或強迫每一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學生被動參與。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鄉土性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：輔導學生研究作品之主題應配合教材，並由學校及住家附近之環境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中取材。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真實性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：輔導學生親自動腦、動手，絕不假手他人代做，或抄襲、仿冒、虛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偽、作假。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六、</a:t>
            </a:r>
            <a:r>
              <a:rPr lang="zh-TW" altLang="en-US" sz="1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安全性</a:t>
            </a: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：培養學生善待生物及維護自然生態之觀念，並於製作展覽時，應將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維護觀眾健康及生物生存視為主要考慮因素，不得有虐待動物生存</a:t>
            </a:r>
            <a:endParaRPr lang="en-US" altLang="zh-TW" sz="1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1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        之傾向。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 idx="4294967295"/>
          </p:nvPr>
        </p:nvSpPr>
        <p:spPr>
          <a:xfrm>
            <a:off x="1258888" y="7938"/>
            <a:ext cx="7427912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展覽內容</a:t>
            </a:r>
            <a:endParaRPr lang="zh-TW" altLang="en-US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凡作品合於下列各項內容之一者，均得參加展覽：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一、未經發表之科學研究或新的科學研習結果。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二、科學技術之創新或發明。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三、科學原理、定律、觀念、精神、態度、方法之</a:t>
            </a:r>
            <a:endParaRPr lang="en-US" altLang="zh-TW" sz="280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闡釋或介紹。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四、經蒐集、整理，能做有系統陳述之科學資料。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五、科學實驗及教學儀器、機具或模型之製作。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六、科學實驗之新操作方法及應用。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 idx="4294967295"/>
          </p:nvPr>
        </p:nvSpPr>
        <p:spPr>
          <a:xfrm>
            <a:off x="1177925" y="0"/>
            <a:ext cx="7497763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展覽組別及科別</a:t>
            </a:r>
            <a:endParaRPr lang="zh-TW" altLang="en-US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3251200" cy="4525963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一、高中組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物理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化學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生物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生命科學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地球科學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數學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生活與應用科學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二、高職組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機械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電子、電機及資訊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化工、衛工及環工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土木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農業及生物科技</a:t>
            </a:r>
          </a:p>
        </p:txBody>
      </p:sp>
      <p:sp>
        <p:nvSpPr>
          <p:cNvPr id="10244" name="Rectangle 3"/>
          <p:cNvSpPr txBox="1">
            <a:spLocks/>
          </p:cNvSpPr>
          <p:nvPr/>
        </p:nvSpPr>
        <p:spPr bwMode="auto">
          <a:xfrm>
            <a:off x="3924300" y="1585913"/>
            <a:ext cx="475138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三、國中組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物理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化學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生物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地球科學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數學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生活與應用科學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四、國小組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物理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化學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生物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地球科學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數學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(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kumimoji="0" lang="en-US" altLang="zh-TW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0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生活與應用科學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 idx="4294967295"/>
          </p:nvPr>
        </p:nvSpPr>
        <p:spPr>
          <a:xfrm>
            <a:off x="1258888" y="7938"/>
            <a:ext cx="7510462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評審項目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>
          <a:xfrm>
            <a:off x="539750" y="1196975"/>
            <a:ext cx="8229600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一、主題或材料之鄉土性。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二、主題或解決問題之創意。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三、科學方法之適切性（包括科學精神與態度、思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考邏輯程序、研究或實驗日誌之詳實性及作品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之完整性）。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四、學術性或實用性價值。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五、表達能力及生動程度（操作技術）。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六、主題與教材之相關性。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 idx="4294967295"/>
          </p:nvPr>
        </p:nvSpPr>
        <p:spPr>
          <a:xfrm>
            <a:off x="1403350" y="17463"/>
            <a:ext cx="7354888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實施方式 </a:t>
            </a:r>
          </a:p>
        </p:txBody>
      </p:sp>
      <p:graphicFrame>
        <p:nvGraphicFramePr>
          <p:cNvPr id="2" name="資料庫圖表 1"/>
          <p:cNvGraphicFramePr/>
          <p:nvPr/>
        </p:nvGraphicFramePr>
        <p:xfrm>
          <a:off x="1043608" y="1412776"/>
          <a:ext cx="7224464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 idx="4294967295"/>
          </p:nvPr>
        </p:nvSpPr>
        <p:spPr>
          <a:xfrm>
            <a:off x="1331913" y="0"/>
            <a:ext cx="7354887" cy="1143000"/>
          </a:xfrm>
        </p:spPr>
        <p:txBody>
          <a:bodyPr/>
          <a:lstStyle/>
          <a:p>
            <a:pPr algn="l"/>
            <a:r>
              <a:rPr lang="zh-TW" altLang="en-US" b="1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學校科學展覽會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各校須於全市科學展覽報名完成前自行辦理校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內科學展覽，請各中小學配合學校相關活動自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 行決定時間辦理。</a:t>
            </a:r>
          </a:p>
          <a:p>
            <a:pPr marL="0" indent="0">
              <a:buFont typeface="Arial" charset="0"/>
              <a:buNone/>
            </a:pP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各校於學校科學展覽會結束後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，請於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月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27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日下班前至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校務行政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系統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線上填報「各校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科</a:t>
            </a:r>
            <a:endParaRPr lang="en-US" altLang="zh-TW" sz="2800" dirty="0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zh-TW" altLang="en-US" sz="2800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   展</a:t>
            </a:r>
            <a:r>
              <a:rPr lang="zh-TW" altLang="en-US" sz="2800" dirty="0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作品件數統計」備查。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3643</Words>
  <Application>Microsoft Office PowerPoint</Application>
  <PresentationFormat>如螢幕大小 (4:3)</PresentationFormat>
  <Paragraphs>303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30</vt:i4>
      </vt:variant>
    </vt:vector>
  </HeadingPairs>
  <TitlesOfParts>
    <vt:vector size="36" baseType="lpstr">
      <vt:lpstr>Arial</vt:lpstr>
      <vt:lpstr>標楷體</vt:lpstr>
      <vt:lpstr>Calibri</vt:lpstr>
      <vt:lpstr>新細明體</vt:lpstr>
      <vt:lpstr>1_Office 佈景主題</vt:lpstr>
      <vt:lpstr>Office 佈景主題</vt:lpstr>
      <vt:lpstr>新北市103學年度中小學科學展覽</vt:lpstr>
      <vt:lpstr>修正重點</vt:lpstr>
      <vt:lpstr>宗旨</vt:lpstr>
      <vt:lpstr>舉辦原則</vt:lpstr>
      <vt:lpstr>展覽內容</vt:lpstr>
      <vt:lpstr>展覽組別及科別</vt:lpstr>
      <vt:lpstr>評審項目</vt:lpstr>
      <vt:lpstr>實施方式 </vt:lpstr>
      <vt:lpstr>學校科學展覽會</vt:lpstr>
      <vt:lpstr>本市科學展覽會： </vt:lpstr>
      <vt:lpstr>每校參加作品件數</vt:lpstr>
      <vt:lpstr>其它(加件規範)</vt:lpstr>
      <vt:lpstr>初審報名注意事項</vt:lpstr>
      <vt:lpstr>初審書面安全審查</vt:lpstr>
      <vt:lpstr>初審</vt:lpstr>
      <vt:lpstr>初審注意事項</vt:lpstr>
      <vt:lpstr>複審</vt:lpstr>
      <vt:lpstr>作品規格</vt:lpstr>
      <vt:lpstr>安全審查</vt:lpstr>
      <vt:lpstr>複審評審方式及時間</vt:lpstr>
      <vt:lpstr>複審注意事項</vt:lpstr>
      <vt:lpstr>公開展覽作品取回</vt:lpstr>
      <vt:lpstr>疑義處理</vt:lpstr>
      <vt:lpstr>全市科展獎勵</vt:lpstr>
      <vt:lpstr>獎勵金分配方式</vt:lpstr>
      <vt:lpstr>頒獎典禮</vt:lpstr>
      <vt:lpstr>關於全國科展</vt:lpstr>
      <vt:lpstr>關於全國科展</vt:lpstr>
      <vt:lpstr>關於全國科展</vt:lpstr>
      <vt:lpstr>謝謝聆聽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新北市101學年度 「學習共同體」專案報告</dc:title>
  <dc:creator>333</dc:creator>
  <cp:lastModifiedBy>校長</cp:lastModifiedBy>
  <cp:revision>96</cp:revision>
  <dcterms:created xsi:type="dcterms:W3CDTF">2013-01-15T01:00:25Z</dcterms:created>
  <dcterms:modified xsi:type="dcterms:W3CDTF">2015-01-08T01:30:10Z</dcterms:modified>
</cp:coreProperties>
</file>