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801600" cy="9601200" type="A3"/>
  <p:notesSz cx="6858000" cy="9144000"/>
  <p:defaultTextStyle>
    <a:defPPr>
      <a:defRPr lang="zh-TW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3300"/>
    <a:srgbClr val="D25500"/>
    <a:srgbClr val="FF7415"/>
    <a:srgbClr val="957DB1"/>
    <a:srgbClr val="876DA7"/>
    <a:srgbClr val="FF6600"/>
    <a:srgbClr val="0000FF"/>
    <a:srgbClr val="66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>
      <p:cViewPr varScale="1">
        <p:scale>
          <a:sx n="54" d="100"/>
          <a:sy n="54" d="100"/>
        </p:scale>
        <p:origin x="856" y="8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0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26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2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47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00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24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59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523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98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10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67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CB888-4BB6-49FF-B553-24CBA27BE32C}" type="datetimeFigureOut">
              <a:rPr lang="zh-TW" altLang="en-US" smtClean="0"/>
              <a:t>2020/8/19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D104A-691A-4988-A139-D93F918157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78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群組 11"/>
          <p:cNvGrpSpPr/>
          <p:nvPr/>
        </p:nvGrpSpPr>
        <p:grpSpPr>
          <a:xfrm>
            <a:off x="49164" y="-49482"/>
            <a:ext cx="11895328" cy="998844"/>
            <a:chOff x="-2629001" y="-116117"/>
            <a:chExt cx="15533045" cy="1559719"/>
          </a:xfrm>
        </p:grpSpPr>
        <p:sp>
          <p:nvSpPr>
            <p:cNvPr id="20" name="矩形 19"/>
            <p:cNvSpPr/>
            <p:nvPr/>
          </p:nvSpPr>
          <p:spPr>
            <a:xfrm>
              <a:off x="-624810" y="-86854"/>
              <a:ext cx="13528854" cy="1112912"/>
            </a:xfrm>
            <a:prstGeom prst="rect">
              <a:avLst/>
            </a:prstGeom>
            <a:noFill/>
          </p:spPr>
          <p:txBody>
            <a:bodyPr wrap="square" lIns="20016" tIns="10008" rIns="20016" bIns="10008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defTabSz="918453">
                <a:defRPr/>
              </a:pPr>
              <a:r>
                <a:rPr lang="en-US" altLang="zh-TW" sz="4500" b="1" smtClean="0">
                  <a:ln w="11430"/>
                  <a:gradFill>
                    <a:gsLst>
                      <a:gs pos="0">
                        <a:srgbClr val="FF9900"/>
                      </a:gs>
                      <a:gs pos="75000">
                        <a:srgbClr val="CC9900"/>
                      </a:gs>
                      <a:gs pos="100000">
                        <a:srgbClr val="CC6600"/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chemeClr val="tx1">
                        <a:alpha val="38000"/>
                      </a:schemeClr>
                    </a:outerShdw>
                  </a:effectLst>
                  <a:latin typeface="華康正顏楷體W5" pitchFamily="65" charset="-120"/>
                  <a:ea typeface="華康正顏楷體W5" pitchFamily="65" charset="-120"/>
                </a:rPr>
                <a:t>109</a:t>
              </a:r>
              <a:r>
                <a:rPr lang="zh-TW" altLang="en-US" sz="4500" b="1" smtClean="0">
                  <a:ln w="11430"/>
                  <a:gradFill>
                    <a:gsLst>
                      <a:gs pos="0">
                        <a:srgbClr val="FF9900"/>
                      </a:gs>
                      <a:gs pos="75000">
                        <a:srgbClr val="CC9900"/>
                      </a:gs>
                      <a:gs pos="100000">
                        <a:srgbClr val="CC6600"/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chemeClr val="tx1">
                        <a:alpha val="38000"/>
                      </a:schemeClr>
                    </a:outerShdw>
                  </a:effectLst>
                  <a:latin typeface="華康正顏楷體W5" pitchFamily="65" charset="-120"/>
                  <a:ea typeface="華康正顏楷體W5" pitchFamily="65" charset="-120"/>
                </a:rPr>
                <a:t>學年</a:t>
              </a:r>
              <a:r>
                <a:rPr lang="zh-TW" altLang="en-US" sz="4500" b="1" dirty="0">
                  <a:ln w="11430"/>
                  <a:gradFill>
                    <a:gsLst>
                      <a:gs pos="0">
                        <a:srgbClr val="FF9900"/>
                      </a:gs>
                      <a:gs pos="75000">
                        <a:srgbClr val="CC9900"/>
                      </a:gs>
                      <a:gs pos="100000">
                        <a:srgbClr val="CC6600"/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chemeClr val="tx1">
                        <a:alpha val="38000"/>
                      </a:schemeClr>
                    </a:outerShdw>
                  </a:effectLst>
                  <a:latin typeface="華康正顏楷體W5" pitchFamily="65" charset="-120"/>
                  <a:ea typeface="華康正顏楷體W5" pitchFamily="65" charset="-120"/>
                </a:rPr>
                <a:t>度新</a:t>
              </a:r>
              <a:r>
                <a:rPr lang="zh-TW" altLang="en-US" sz="4500" b="1" dirty="0" smtClean="0">
                  <a:ln w="11430"/>
                  <a:gradFill>
                    <a:gsLst>
                      <a:gs pos="0">
                        <a:srgbClr val="FF9900"/>
                      </a:gs>
                      <a:gs pos="75000">
                        <a:srgbClr val="CC9900"/>
                      </a:gs>
                      <a:gs pos="100000">
                        <a:srgbClr val="CC6600"/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chemeClr val="tx1">
                        <a:alpha val="38000"/>
                      </a:schemeClr>
                    </a:outerShdw>
                  </a:effectLst>
                  <a:latin typeface="華康正顏楷體W5" pitchFamily="65" charset="-120"/>
                  <a:ea typeface="華康正顏楷體W5" pitchFamily="65" charset="-120"/>
                </a:rPr>
                <a:t>北高工汽車科課程地圖</a:t>
              </a:r>
              <a:endParaRPr lang="zh-TW" altLang="en-US" sz="4500" b="1" dirty="0">
                <a:ln w="11430"/>
                <a:gradFill>
                  <a:gsLst>
                    <a:gs pos="0">
                      <a:srgbClr val="FF9900"/>
                    </a:gs>
                    <a:gs pos="75000">
                      <a:srgbClr val="CC9900"/>
                    </a:gs>
                    <a:gs pos="100000">
                      <a:srgbClr val="CC6600"/>
                    </a:gs>
                  </a:gsLst>
                  <a:lin ang="5400000"/>
                </a:gradFill>
                <a:effectLst>
                  <a:outerShdw blurRad="50800" dist="39000" dir="5460000" algn="tl">
                    <a:schemeClr val="tx1">
                      <a:alpha val="38000"/>
                    </a:schemeClr>
                  </a:outerShdw>
                </a:effectLst>
                <a:latin typeface="華康正顏楷體W5" pitchFamily="65" charset="-120"/>
                <a:ea typeface="華康正顏楷體W5" pitchFamily="65" charset="-120"/>
              </a:endParaRPr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166" t="14463" r="35326" b="64303"/>
            <a:stretch/>
          </p:blipFill>
          <p:spPr bwMode="auto">
            <a:xfrm>
              <a:off x="-2629001" y="-116117"/>
              <a:ext cx="1699704" cy="1559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" name="群組 1"/>
          <p:cNvGrpSpPr/>
          <p:nvPr/>
        </p:nvGrpSpPr>
        <p:grpSpPr>
          <a:xfrm>
            <a:off x="-79920" y="754416"/>
            <a:ext cx="13004678" cy="8868020"/>
            <a:chOff x="-64393" y="873877"/>
            <a:chExt cx="13004678" cy="8658636"/>
          </a:xfrm>
        </p:grpSpPr>
        <p:sp>
          <p:nvSpPr>
            <p:cNvPr id="17" name="矩形 16"/>
            <p:cNvSpPr/>
            <p:nvPr/>
          </p:nvSpPr>
          <p:spPr>
            <a:xfrm>
              <a:off x="11075988" y="1570765"/>
              <a:ext cx="1864297" cy="52589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zh-TW" altLang="en-US" sz="1450" b="1" dirty="0" smtClean="0">
                  <a:ln w="3175">
                    <a:noFill/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文鼎中圓" pitchFamily="49" charset="-120"/>
                  <a:ea typeface="文鼎中圓" pitchFamily="49" charset="-120"/>
                </a:rPr>
                <a:t>產業人力需求</a:t>
              </a:r>
              <a:r>
                <a:rPr lang="en-US" altLang="zh-TW" sz="1450" b="1" dirty="0" smtClean="0">
                  <a:ln w="3175">
                    <a:noFill/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文鼎中圓" pitchFamily="49" charset="-120"/>
                  <a:ea typeface="文鼎中圓" pitchFamily="49" charset="-120"/>
                </a:rPr>
                <a:t>/</a:t>
              </a:r>
            </a:p>
            <a:p>
              <a:pPr algn="ctr"/>
              <a:r>
                <a:rPr lang="zh-TW" altLang="en-US" sz="1450" b="1" dirty="0" smtClean="0">
                  <a:ln w="3175">
                    <a:noFill/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文鼎中圓" pitchFamily="49" charset="-120"/>
                  <a:ea typeface="文鼎中圓" pitchFamily="49" charset="-120"/>
                </a:rPr>
                <a:t>職</a:t>
              </a:r>
              <a:r>
                <a:rPr lang="zh-TW" altLang="en-US" sz="1450" b="1" dirty="0">
                  <a:ln w="3175">
                    <a:noFill/>
                    <a:prstDash val="solid"/>
                  </a:ln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文鼎中圓" pitchFamily="49" charset="-120"/>
                  <a:ea typeface="文鼎中圓" pitchFamily="49" charset="-120"/>
                </a:rPr>
                <a:t>場進路</a:t>
              </a:r>
            </a:p>
          </p:txBody>
        </p:sp>
        <p:sp>
          <p:nvSpPr>
            <p:cNvPr id="18" name="圓角矩形 17"/>
            <p:cNvSpPr/>
            <p:nvPr/>
          </p:nvSpPr>
          <p:spPr>
            <a:xfrm>
              <a:off x="11305806" y="2082450"/>
              <a:ext cx="1447736" cy="7408838"/>
            </a:xfrm>
            <a:prstGeom prst="roundRect">
              <a:avLst>
                <a:gd name="adj" fmla="val 7953"/>
              </a:avLst>
            </a:prstGeom>
            <a:solidFill>
              <a:srgbClr val="336600">
                <a:alpha val="50196"/>
              </a:srgbClr>
            </a:solidFill>
            <a:ln w="3175"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000" dirty="0"/>
            </a:p>
          </p:txBody>
        </p:sp>
        <p:sp>
          <p:nvSpPr>
            <p:cNvPr id="4" name="文字方塊 3"/>
            <p:cNvSpPr txBox="1"/>
            <p:nvPr/>
          </p:nvSpPr>
          <p:spPr>
            <a:xfrm>
              <a:off x="11352001" y="2209702"/>
              <a:ext cx="1501856" cy="72413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TW" sz="1500" b="1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1.</a:t>
              </a:r>
              <a:r>
                <a:rPr lang="zh-TW" altLang="en-US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汽車修護技術</a:t>
              </a:r>
              <a:endParaRPr lang="en-US" altLang="zh-TW" sz="1500" dirty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人員</a:t>
              </a:r>
              <a:endParaRPr lang="en-US" altLang="zh-TW" sz="1500" dirty="0" smtClean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2</a:t>
              </a:r>
              <a:r>
                <a:rPr lang="en-US" altLang="zh-TW" sz="1500" b="1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.</a:t>
              </a:r>
              <a:r>
                <a:rPr lang="zh-TW" altLang="en-US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汽車服務接待</a:t>
              </a:r>
              <a:endParaRPr lang="en-US" altLang="zh-TW" sz="1500" dirty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人員</a:t>
              </a:r>
              <a:endParaRPr lang="en-US" altLang="zh-TW" sz="1500" dirty="0" smtClean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3</a:t>
              </a:r>
              <a:r>
                <a:rPr lang="en-US" altLang="zh-TW" sz="1500" b="1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.</a:t>
              </a:r>
              <a:r>
                <a:rPr lang="zh-TW" altLang="en-US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汽車修護技術</a:t>
              </a:r>
              <a:endParaRPr lang="en-US" altLang="zh-TW" sz="1500" dirty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教育訓練</a:t>
              </a:r>
              <a:r>
                <a:rPr lang="zh-TW" altLang="en-US" sz="1500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人員</a:t>
              </a:r>
              <a:endParaRPr lang="en-US" altLang="zh-TW" sz="1500" dirty="0" smtClean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4</a:t>
              </a:r>
              <a:r>
                <a:rPr lang="en-US" altLang="zh-TW" sz="1500" b="1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.</a:t>
              </a:r>
              <a:r>
                <a:rPr lang="zh-TW" altLang="en-US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機車修護技術</a:t>
              </a:r>
              <a:endParaRPr lang="en-US" altLang="zh-TW" sz="1500" dirty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人員</a:t>
              </a:r>
              <a:endParaRPr lang="en-US" altLang="zh-TW" sz="1500" dirty="0" smtClean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5</a:t>
              </a:r>
              <a:r>
                <a:rPr lang="en-US" altLang="zh-TW" sz="1500" b="1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.</a:t>
              </a:r>
              <a:r>
                <a:rPr lang="zh-TW" altLang="en-US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機車修護技術 </a:t>
              </a:r>
              <a:endParaRPr lang="en-US" altLang="zh-TW" sz="1500" dirty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教育訓練</a:t>
              </a:r>
              <a:r>
                <a:rPr lang="zh-TW" altLang="en-US" sz="1500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文鼎中圓" pitchFamily="49" charset="-120"/>
                  <a:ea typeface="文鼎新藝體" pitchFamily="49" charset="-120"/>
                </a:rPr>
                <a:t>人員</a:t>
              </a:r>
              <a:endParaRPr lang="en-US" altLang="zh-TW" sz="1500" dirty="0" smtClean="0">
                <a:ln w="0">
                  <a:noFill/>
                  <a:prstDash val="solid"/>
                </a:ln>
                <a:solidFill>
                  <a:schemeClr val="bg1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 smtClean="0">
                  <a:ln w="3175">
                    <a:noFill/>
                    <a:prstDash val="solid"/>
                  </a:ln>
                  <a:solidFill>
                    <a:srgbClr val="006600"/>
                  </a:solidFill>
                  <a:latin typeface="文鼎中圓" pitchFamily="49" charset="-120"/>
                  <a:ea typeface="文鼎新藝體" pitchFamily="49" charset="-120"/>
                </a:rPr>
                <a:t>6</a:t>
              </a:r>
              <a:r>
                <a:rPr lang="en-US" altLang="zh-TW" sz="1500" b="1" dirty="0">
                  <a:ln w="3175">
                    <a:noFill/>
                    <a:prstDash val="solid"/>
                  </a:ln>
                  <a:solidFill>
                    <a:srgbClr val="006600"/>
                  </a:solidFill>
                  <a:latin typeface="文鼎中圓" pitchFamily="49" charset="-120"/>
                  <a:ea typeface="文鼎新藝體" pitchFamily="49" charset="-120"/>
                </a:rPr>
                <a:t>.</a:t>
              </a:r>
              <a:r>
                <a:rPr lang="zh-TW" altLang="en-US" sz="1500" b="1" dirty="0">
                  <a:ln w="3175">
                    <a:noFill/>
                    <a:prstDash val="solid"/>
                  </a:ln>
                  <a:solidFill>
                    <a:srgbClr val="006600"/>
                  </a:solidFill>
                  <a:latin typeface="文鼎中圓" pitchFamily="49" charset="-120"/>
                  <a:ea typeface="文鼎新藝體" pitchFamily="49" charset="-120"/>
                </a:rPr>
                <a:t>綠能車輛維修</a:t>
              </a:r>
              <a:endParaRPr lang="en-US" altLang="zh-TW" sz="1500" b="1" dirty="0">
                <a:ln w="3175">
                  <a:noFill/>
                  <a:prstDash val="solid"/>
                </a:ln>
                <a:solidFill>
                  <a:srgbClr val="006600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b="1" dirty="0">
                  <a:ln w="3175">
                    <a:noFill/>
                    <a:prstDash val="solid"/>
                  </a:ln>
                  <a:solidFill>
                    <a:srgbClr val="006600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b="1" dirty="0">
                  <a:ln w="3175">
                    <a:noFill/>
                    <a:prstDash val="solid"/>
                  </a:ln>
                  <a:solidFill>
                    <a:srgbClr val="006600"/>
                  </a:solidFill>
                  <a:latin typeface="文鼎中圓" pitchFamily="49" charset="-120"/>
                  <a:ea typeface="文鼎新藝體" pitchFamily="49" charset="-120"/>
                </a:rPr>
                <a:t>服務技術人員</a:t>
              </a:r>
              <a:endParaRPr lang="en-US" altLang="zh-TW" sz="1500" b="1" dirty="0">
                <a:ln w="3175">
                  <a:noFill/>
                  <a:prstDash val="solid"/>
                </a:ln>
                <a:solidFill>
                  <a:srgbClr val="006600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7.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產業機械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( 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堆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r>
                <a:rPr lang="en-US" altLang="zh-TW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高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機 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)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操作技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r>
                <a:rPr lang="en-US" altLang="zh-TW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術人員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( 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跨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足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物流產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業 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)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8.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產業機械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( 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高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r>
                <a:rPr lang="en-US" altLang="zh-TW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機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) 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維修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服務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r>
                <a:rPr lang="en-US" altLang="zh-TW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技術人員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( 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跨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Aft>
                  <a:spcPts val="600"/>
                </a:spcAft>
              </a:pPr>
              <a:r>
                <a:rPr lang="en-US" altLang="zh-TW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足產業</a:t>
              </a:r>
              <a:r>
                <a:rPr lang="zh-TW" altLang="en-US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機械 </a:t>
              </a:r>
              <a:r>
                <a:rPr lang="en-US" altLang="zh-TW" sz="1500" dirty="0" smtClean="0">
                  <a:ln w="3175">
                    <a:noFill/>
                    <a:prstDash val="solid"/>
                  </a:ln>
                  <a:solidFill>
                    <a:srgbClr val="0000FF"/>
                  </a:solidFill>
                  <a:latin typeface="文鼎中圓" pitchFamily="49" charset="-120"/>
                  <a:ea typeface="文鼎新藝體" pitchFamily="49" charset="-120"/>
                </a:rPr>
                <a:t>)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0000FF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pPr>
                <a:spcBef>
                  <a:spcPts val="1680"/>
                </a:spcBef>
              </a:pPr>
              <a:r>
                <a:rPr lang="en-US" altLang="zh-TW" sz="1500" b="1" dirty="0">
                  <a:ln w="3175">
                    <a:noFill/>
                    <a:prstDash val="solid"/>
                  </a:ln>
                  <a:solidFill>
                    <a:srgbClr val="FF6600"/>
                  </a:solidFill>
                  <a:latin typeface="文鼎中圓" pitchFamily="49" charset="-120"/>
                  <a:ea typeface="文鼎新藝體" pitchFamily="49" charset="-120"/>
                </a:rPr>
                <a:t>9.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FF6600"/>
                  </a:solidFill>
                  <a:latin typeface="文鼎中圓" pitchFamily="49" charset="-120"/>
                  <a:ea typeface="文鼎新藝體" pitchFamily="49" charset="-120"/>
                </a:rPr>
                <a:t>車輛研發測試</a:t>
              </a:r>
              <a:endParaRPr lang="en-US" altLang="zh-TW" sz="1500" dirty="0">
                <a:ln w="3175">
                  <a:noFill/>
                  <a:prstDash val="solid"/>
                </a:ln>
                <a:solidFill>
                  <a:srgbClr val="FF6600"/>
                </a:solidFill>
                <a:latin typeface="文鼎中圓" pitchFamily="49" charset="-120"/>
                <a:ea typeface="文鼎新藝體" pitchFamily="49" charset="-120"/>
              </a:endParaRPr>
            </a:p>
            <a:p>
              <a:r>
                <a:rPr lang="en-US" altLang="zh-TW" sz="1500" dirty="0">
                  <a:ln w="3175">
                    <a:noFill/>
                    <a:prstDash val="solid"/>
                  </a:ln>
                  <a:solidFill>
                    <a:srgbClr val="FF6600"/>
                  </a:solidFill>
                  <a:latin typeface="文鼎中圓" pitchFamily="49" charset="-120"/>
                  <a:ea typeface="文鼎新藝體" pitchFamily="49" charset="-120"/>
                </a:rPr>
                <a:t>  </a:t>
              </a:r>
              <a:r>
                <a:rPr lang="zh-TW" altLang="en-US" sz="1500" dirty="0">
                  <a:ln w="3175">
                    <a:noFill/>
                    <a:prstDash val="solid"/>
                  </a:ln>
                  <a:solidFill>
                    <a:srgbClr val="FF6600"/>
                  </a:solidFill>
                  <a:latin typeface="文鼎中圓" pitchFamily="49" charset="-120"/>
                  <a:ea typeface="文鼎新藝體" pitchFamily="49" charset="-120"/>
                </a:rPr>
                <a:t>人員</a:t>
              </a:r>
            </a:p>
          </p:txBody>
        </p:sp>
        <p:sp>
          <p:nvSpPr>
            <p:cNvPr id="21" name="圓角矩形 20"/>
            <p:cNvSpPr/>
            <p:nvPr/>
          </p:nvSpPr>
          <p:spPr>
            <a:xfrm>
              <a:off x="181013" y="9050255"/>
              <a:ext cx="10996698" cy="482258"/>
            </a:xfrm>
            <a:prstGeom prst="roundRect">
              <a:avLst>
                <a:gd name="adj" fmla="val 7953"/>
              </a:avLst>
            </a:prstGeom>
            <a:solidFill>
              <a:srgbClr val="FFCC66">
                <a:alpha val="50196"/>
              </a:srgbClr>
            </a:solidFill>
            <a:ln w="3175">
              <a:solidFill>
                <a:srgbClr val="FF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000" dirty="0">
                  <a:ln w="1016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  <a:ea typeface="文鼎新藝體" pitchFamily="49" charset="-120"/>
                </a:rPr>
                <a:t>彈性學習時間、團體</a:t>
              </a:r>
              <a:r>
                <a:rPr lang="zh-TW" altLang="en-US" sz="2000" dirty="0" smtClean="0">
                  <a:ln w="10160">
                    <a:solidFill>
                      <a:schemeClr val="tx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  <a:ea typeface="文鼎新藝體" pitchFamily="49" charset="-120"/>
                </a:rPr>
                <a:t>活動時間</a:t>
              </a:r>
              <a:endParaRPr lang="zh-TW" altLang="en-US" sz="2000" dirty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ea typeface="文鼎新藝體" pitchFamily="49" charset="-120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9767566" y="1543585"/>
              <a:ext cx="1410145" cy="2797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zh-TW" altLang="en-US" sz="1600" b="1" dirty="0">
                  <a:ln w="3175">
                    <a:solidFill>
                      <a:srgbClr val="FF0000"/>
                    </a:solidFill>
                    <a:prstDash val="solid"/>
                  </a:ln>
                  <a:solidFill>
                    <a:srgbClr val="FF99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文鼎中圓" pitchFamily="49" charset="-120"/>
                  <a:ea typeface="文鼎中圓" pitchFamily="49" charset="-120"/>
                </a:rPr>
                <a:t> </a:t>
              </a:r>
              <a:r>
                <a:rPr lang="zh-TW" altLang="en-US" sz="1600" b="1" dirty="0" smtClean="0">
                  <a:ln w="3175">
                    <a:solidFill>
                      <a:srgbClr val="FF0000"/>
                    </a:solidFill>
                    <a:prstDash val="solid"/>
                  </a:ln>
                  <a:solidFill>
                    <a:srgbClr val="FF99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文鼎中圓" pitchFamily="49" charset="-120"/>
                  <a:ea typeface="文鼎中圓" pitchFamily="49" charset="-120"/>
                </a:rPr>
                <a:t>科專業能力</a:t>
              </a:r>
              <a:endParaRPr lang="zh-TW" altLang="en-US" sz="1600" b="1" dirty="0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文鼎中圓" pitchFamily="49" charset="-120"/>
                <a:ea typeface="文鼎中圓" pitchFamily="49" charset="-120"/>
              </a:endParaRPr>
            </a:p>
          </p:txBody>
        </p:sp>
        <p:grpSp>
          <p:nvGrpSpPr>
            <p:cNvPr id="13" name="群組 12"/>
            <p:cNvGrpSpPr/>
            <p:nvPr/>
          </p:nvGrpSpPr>
          <p:grpSpPr>
            <a:xfrm>
              <a:off x="9710499" y="1979706"/>
              <a:ext cx="1561335" cy="7086696"/>
              <a:chOff x="9710499" y="1887071"/>
              <a:chExt cx="1561335" cy="7086696"/>
            </a:xfrm>
          </p:grpSpPr>
          <p:sp>
            <p:nvSpPr>
              <p:cNvPr id="16" name="圓角矩形 15"/>
              <p:cNvSpPr/>
              <p:nvPr/>
            </p:nvSpPr>
            <p:spPr>
              <a:xfrm>
                <a:off x="9723834" y="1887071"/>
                <a:ext cx="1548000" cy="7023065"/>
              </a:xfrm>
              <a:prstGeom prst="roundRect">
                <a:avLst>
                  <a:gd name="adj" fmla="val 7953"/>
                </a:avLst>
              </a:prstGeom>
              <a:solidFill>
                <a:srgbClr val="663300">
                  <a:alpha val="60000"/>
                </a:srgbClr>
              </a:solidFill>
              <a:ln w="3175">
                <a:solidFill>
                  <a:srgbClr val="CC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sz="2000" dirty="0"/>
              </a:p>
            </p:txBody>
          </p:sp>
          <p:sp>
            <p:nvSpPr>
              <p:cNvPr id="23" name="文字方塊 22"/>
              <p:cNvSpPr txBox="1"/>
              <p:nvPr/>
            </p:nvSpPr>
            <p:spPr>
              <a:xfrm>
                <a:off x="9710499" y="1971850"/>
                <a:ext cx="1561335" cy="700191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spcAft>
                    <a:spcPts val="400"/>
                  </a:spcAft>
                </a:pPr>
                <a:r>
                  <a:rPr lang="en-US" altLang="zh-TW" sz="1500" b="1" dirty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1</a:t>
                </a: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.</a:t>
                </a:r>
                <a:r>
                  <a:rPr lang="zh-TW" altLang="en-US" sz="1500" b="1" dirty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具備</a:t>
                </a:r>
                <a:r>
                  <a:rPr lang="zh-TW" altLang="en-US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選用、操作 </a:t>
                </a:r>
                <a:endPara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en-US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、養護各式手工</a:t>
                </a:r>
                <a:endPara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en-US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具、檢修儀器與</a:t>
                </a:r>
                <a:endPara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en-US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車輛保養</a:t>
                </a:r>
                <a:r>
                  <a:rPr lang="zh-TW" altLang="en-US" sz="1500" b="1" dirty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之</a:t>
                </a:r>
                <a:r>
                  <a:rPr lang="zh-TW" altLang="en-US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專業</a:t>
                </a:r>
                <a:endParaRPr lang="en-US" altLang="zh-TW" sz="1500" b="1" dirty="0" smtClean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>
                  <a:spcAft>
                    <a:spcPts val="400"/>
                  </a:spcAft>
                </a:pPr>
                <a:r>
                  <a:rPr lang="en-US" altLang="zh-TW" sz="1500" b="1" dirty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 </a:t>
                </a:r>
                <a:r>
                  <a:rPr lang="zh-TW" altLang="en-US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知識與能力</a:t>
                </a:r>
                <a:endParaRPr lang="en-US" altLang="zh-TW" sz="1500" b="1" dirty="0">
                  <a:ln w="0">
                    <a:noFill/>
                    <a:prstDash val="solid"/>
                  </a:ln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2.</a:t>
                </a:r>
                <a:r>
                  <a:rPr lang="zh-TW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具備車輛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銷售</a:t>
                </a:r>
                <a:r>
                  <a:rPr lang="zh-TW" altLang="en-US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後</a:t>
                </a:r>
                <a:endParaRPr lang="en-US" altLang="zh-TW" sz="1500" b="1" dirty="0" smtClean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端</a:t>
                </a:r>
                <a:r>
                  <a:rPr lang="zh-TW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維修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服務之能</a:t>
                </a:r>
                <a:endParaRPr lang="en-US" altLang="zh-TW" sz="1500" b="1" dirty="0" smtClean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力</a:t>
                </a:r>
                <a:endParaRPr lang="en-US" altLang="zh-TW" sz="1500" b="1" dirty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3.</a:t>
                </a:r>
                <a:r>
                  <a:rPr lang="zh-TW" altLang="zh-TW" sz="1500" b="1" dirty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具備綠能</a:t>
                </a:r>
                <a:r>
                  <a:rPr lang="zh-TW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車</a:t>
                </a:r>
                <a:r>
                  <a:rPr lang="zh-TW" altLang="en-US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輛</a:t>
                </a:r>
                <a:endParaRPr lang="en-US" altLang="zh-TW" sz="1500" b="1" dirty="0" smtClean="0">
                  <a:solidFill>
                    <a:srgbClr val="006600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 ( </a:t>
                </a:r>
                <a:r>
                  <a:rPr lang="zh-TW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油</a:t>
                </a:r>
                <a:r>
                  <a:rPr lang="zh-TW" altLang="zh-TW" sz="1500" b="1" dirty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電混合與</a:t>
                </a:r>
                <a:r>
                  <a:rPr lang="zh-TW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電</a:t>
                </a:r>
                <a:r>
                  <a:rPr lang="en-US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 </a:t>
                </a:r>
                <a:r>
                  <a:rPr lang="zh-TW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動車輛</a:t>
                </a:r>
                <a:r>
                  <a:rPr lang="en-US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)</a:t>
                </a:r>
                <a:r>
                  <a:rPr lang="zh-TW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維修服</a:t>
                </a:r>
                <a:endParaRPr lang="en-US" altLang="zh-TW" sz="1500" b="1" dirty="0" smtClean="0">
                  <a:solidFill>
                    <a:srgbClr val="006600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  </a:t>
                </a:r>
                <a:r>
                  <a:rPr lang="zh-TW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務</a:t>
                </a:r>
                <a:r>
                  <a:rPr lang="zh-TW" altLang="zh-TW" sz="1500" b="1" dirty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之</a:t>
                </a:r>
                <a:r>
                  <a:rPr lang="zh-TW" altLang="zh-TW" sz="1500" b="1" dirty="0" smtClean="0">
                    <a:solidFill>
                      <a:srgbClr val="006600"/>
                    </a:solidFill>
                    <a:latin typeface="華康中黑體(P)" pitchFamily="34" charset="-120"/>
                    <a:ea typeface="華康中黑體(P)" pitchFamily="34" charset="-120"/>
                  </a:rPr>
                  <a:t>能力</a:t>
                </a:r>
                <a:endParaRPr lang="en-US" altLang="zh-TW" sz="1500" b="1" dirty="0">
                  <a:solidFill>
                    <a:srgbClr val="006600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4.</a:t>
                </a:r>
                <a:r>
                  <a:rPr lang="zh-TW" altLang="zh-TW" sz="1500" b="1" dirty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具備產業</a:t>
                </a:r>
                <a:r>
                  <a:rPr lang="zh-TW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機械</a:t>
                </a:r>
                <a:endParaRPr lang="en-US" altLang="zh-TW" sz="1500" b="1" dirty="0" smtClean="0">
                  <a:solidFill>
                    <a:srgbClr val="0000FF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  ( </a:t>
                </a:r>
                <a:r>
                  <a:rPr lang="zh-TW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堆</a:t>
                </a:r>
                <a:r>
                  <a:rPr lang="zh-TW" altLang="zh-TW" sz="1500" b="1" dirty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高</a:t>
                </a:r>
                <a:r>
                  <a:rPr lang="zh-TW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機</a:t>
                </a:r>
                <a:r>
                  <a:rPr lang="en-US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 ) </a:t>
                </a:r>
                <a:r>
                  <a:rPr lang="zh-TW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操作</a:t>
                </a:r>
                <a:endParaRPr lang="en-US" altLang="zh-TW" sz="1500" b="1" dirty="0" smtClean="0">
                  <a:solidFill>
                    <a:srgbClr val="0000FF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 algn="just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和</a:t>
                </a:r>
                <a:r>
                  <a:rPr lang="zh-TW" altLang="zh-TW" sz="1500" b="1" dirty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維修</a:t>
                </a:r>
                <a:r>
                  <a:rPr lang="zh-TW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服務</a:t>
                </a:r>
                <a:r>
                  <a:rPr lang="zh-TW" altLang="en-US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之能</a:t>
                </a:r>
                <a:endParaRPr lang="en-US" altLang="zh-TW" sz="1500" b="1" dirty="0" smtClean="0">
                  <a:solidFill>
                    <a:srgbClr val="0000FF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  </a:t>
                </a:r>
                <a:r>
                  <a:rPr lang="zh-TW" altLang="zh-TW" sz="1500" b="1" dirty="0" smtClean="0">
                    <a:solidFill>
                      <a:srgbClr val="0000FF"/>
                    </a:solidFill>
                    <a:latin typeface="華康中黑體(P)" pitchFamily="34" charset="-120"/>
                    <a:ea typeface="華康中黑體(P)" pitchFamily="34" charset="-120"/>
                  </a:rPr>
                  <a:t>力</a:t>
                </a:r>
                <a:endParaRPr lang="en-US" altLang="zh-TW" sz="1500" b="1" dirty="0" smtClean="0">
                  <a:solidFill>
                    <a:srgbClr val="0000FF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 smtClean="0">
                    <a:ln w="0">
                      <a:noFill/>
                      <a:prstDash val="solid"/>
                    </a:ln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5.</a:t>
                </a:r>
                <a:r>
                  <a:rPr lang="zh-TW" altLang="zh-TW" sz="1500" b="1" dirty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具備車輛新式</a:t>
                </a:r>
                <a:r>
                  <a:rPr lang="zh-TW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裝</a:t>
                </a:r>
                <a:r>
                  <a:rPr lang="en-US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備</a:t>
                </a:r>
                <a:r>
                  <a:rPr lang="zh-TW" altLang="zh-TW" sz="1500" b="1" dirty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和設計解析</a:t>
                </a:r>
                <a:r>
                  <a:rPr lang="zh-TW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之</a:t>
                </a:r>
                <a:endParaRPr lang="en-US" altLang="zh-TW" sz="1500" b="1" dirty="0" smtClean="0">
                  <a:solidFill>
                    <a:srgbClr val="FF3300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專題</a:t>
                </a:r>
                <a:r>
                  <a:rPr lang="zh-TW" altLang="zh-TW" sz="1500" b="1" dirty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製作</a:t>
                </a:r>
                <a:r>
                  <a:rPr lang="zh-TW" altLang="zh-TW" sz="1500" b="1" dirty="0" smtClean="0">
                    <a:solidFill>
                      <a:srgbClr val="FF3300"/>
                    </a:solidFill>
                    <a:latin typeface="華康中黑體(P)" pitchFamily="34" charset="-120"/>
                    <a:ea typeface="華康中黑體(P)" pitchFamily="34" charset="-120"/>
                  </a:rPr>
                  <a:t>能力</a:t>
                </a:r>
                <a:endParaRPr lang="en-US" altLang="zh-TW" sz="1500" b="1" dirty="0">
                  <a:solidFill>
                    <a:srgbClr val="FF3300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 smtClean="0">
                    <a:ln w="3175">
                      <a:noFill/>
                      <a:prstDash val="solid"/>
                    </a:ln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6.</a:t>
                </a:r>
                <a:r>
                  <a:rPr lang="zh-TW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具備勞動權益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、</a:t>
                </a:r>
                <a:endParaRPr lang="en-US" altLang="zh-TW" sz="1500" b="1" dirty="0" smtClean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樂觀</a:t>
                </a:r>
                <a:r>
                  <a:rPr lang="zh-TW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進取、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職業</a:t>
                </a:r>
                <a:endParaRPr lang="en-US" altLang="zh-TW" sz="1500" b="1" dirty="0" smtClean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道德</a:t>
                </a:r>
                <a:r>
                  <a:rPr lang="zh-TW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、工作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習慣</a:t>
                </a:r>
                <a:endParaRPr lang="en-US" altLang="zh-TW" sz="1500" b="1" dirty="0" smtClean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、價值觀</a:t>
                </a:r>
                <a:r>
                  <a:rPr lang="zh-TW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、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敬業</a:t>
                </a:r>
                <a:endParaRPr lang="en-US" altLang="zh-TW" sz="1500" b="1" dirty="0" smtClean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樂群</a:t>
                </a:r>
                <a:r>
                  <a:rPr lang="zh-TW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、熱忱的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服</a:t>
                </a:r>
                <a:endParaRPr lang="en-US" altLang="zh-TW" sz="1500" b="1" dirty="0" smtClean="0"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  <a:p>
                <a:pPr marL="36000">
                  <a:spcAft>
                    <a:spcPts val="400"/>
                  </a:spcAft>
                </a:pPr>
                <a:r>
                  <a:rPr lang="en-US" altLang="zh-TW" sz="1500" b="1" dirty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en-US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 </a:t>
                </a:r>
                <a:r>
                  <a:rPr lang="zh-TW" altLang="zh-TW" sz="1500" b="1" dirty="0" smtClean="0">
                    <a:solidFill>
                      <a:schemeClr val="bg1"/>
                    </a:solidFill>
                    <a:latin typeface="華康中黑體(P)" pitchFamily="34" charset="-120"/>
                    <a:ea typeface="華康中黑體(P)" pitchFamily="34" charset="-120"/>
                  </a:rPr>
                  <a:t>務態度</a:t>
                </a:r>
                <a:endParaRPr lang="zh-TW" altLang="en-US" sz="1500" b="1" dirty="0">
                  <a:ln w="3175">
                    <a:noFill/>
                    <a:prstDash val="solid"/>
                  </a:ln>
                  <a:solidFill>
                    <a:schemeClr val="bg1"/>
                  </a:solidFill>
                  <a:latin typeface="華康中黑體(P)" pitchFamily="34" charset="-120"/>
                  <a:ea typeface="華康中黑體(P)" pitchFamily="34" charset="-120"/>
                </a:endParaRPr>
              </a:p>
            </p:txBody>
          </p:sp>
        </p:grpSp>
        <p:grpSp>
          <p:nvGrpSpPr>
            <p:cNvPr id="11" name="群組 10"/>
            <p:cNvGrpSpPr/>
            <p:nvPr/>
          </p:nvGrpSpPr>
          <p:grpSpPr>
            <a:xfrm>
              <a:off x="82369" y="873877"/>
              <a:ext cx="12664471" cy="709940"/>
              <a:chOff x="82369" y="792852"/>
              <a:chExt cx="12664471" cy="709940"/>
            </a:xfrm>
          </p:grpSpPr>
          <p:grpSp>
            <p:nvGrpSpPr>
              <p:cNvPr id="5" name="群組 4"/>
              <p:cNvGrpSpPr/>
              <p:nvPr/>
            </p:nvGrpSpPr>
            <p:grpSpPr>
              <a:xfrm>
                <a:off x="82369" y="792852"/>
                <a:ext cx="12650404" cy="350389"/>
                <a:chOff x="65640" y="331741"/>
                <a:chExt cx="9036000" cy="250278"/>
              </a:xfrm>
            </p:grpSpPr>
            <p:sp>
              <p:nvSpPr>
                <p:cNvPr id="6" name="圓角矩形 5"/>
                <p:cNvSpPr/>
                <p:nvPr/>
              </p:nvSpPr>
              <p:spPr>
                <a:xfrm>
                  <a:off x="65640" y="331741"/>
                  <a:ext cx="9036000" cy="250278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  <a:alpha val="5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ts val="1680"/>
                    </a:lnSpc>
                  </a:pPr>
                  <a:r>
                    <a:rPr lang="zh-TW" altLang="en-US" sz="1900" dirty="0">
                      <a:latin typeface="文鼎中圓" pitchFamily="49" charset="-120"/>
                      <a:ea typeface="文鼎中圓" pitchFamily="49" charset="-120"/>
                    </a:rPr>
                    <a:t>卓越 </a:t>
                  </a:r>
                  <a:r>
                    <a:rPr lang="zh-TW" altLang="en-US" sz="1900" dirty="0" smtClean="0">
                      <a:latin typeface="文鼎中圓" pitchFamily="49" charset="-120"/>
                      <a:ea typeface="文鼎中圓" pitchFamily="49" charset="-120"/>
                    </a:rPr>
                    <a:t>   精緻   </a:t>
                  </a:r>
                  <a:r>
                    <a:rPr lang="zh-TW" altLang="en-US" sz="1900" dirty="0">
                      <a:latin typeface="文鼎中圓" pitchFamily="49" charset="-120"/>
                      <a:ea typeface="文鼎中圓" pitchFamily="49" charset="-120"/>
                    </a:rPr>
                    <a:t>活力 </a:t>
                  </a:r>
                  <a:r>
                    <a:rPr lang="zh-TW" altLang="en-US" sz="1900" dirty="0" smtClean="0">
                      <a:latin typeface="文鼎中圓" pitchFamily="49" charset="-120"/>
                      <a:ea typeface="文鼎中圓" pitchFamily="49" charset="-120"/>
                    </a:rPr>
                    <a:t>  適性   </a:t>
                  </a:r>
                  <a:r>
                    <a:rPr lang="zh-TW" altLang="en-US" sz="1900" dirty="0">
                      <a:latin typeface="文鼎中圓" pitchFamily="49" charset="-120"/>
                      <a:ea typeface="文鼎中圓" pitchFamily="49" charset="-120"/>
                    </a:rPr>
                    <a:t>全人</a:t>
                  </a:r>
                </a:p>
              </p:txBody>
            </p:sp>
            <p:sp>
              <p:nvSpPr>
                <p:cNvPr id="7" name="文字方塊 6"/>
                <p:cNvSpPr txBox="1"/>
                <p:nvPr/>
              </p:nvSpPr>
              <p:spPr>
                <a:xfrm>
                  <a:off x="96368" y="340275"/>
                  <a:ext cx="644865" cy="2198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400" dirty="0">
                      <a:solidFill>
                        <a:schemeClr val="bg1"/>
                      </a:solidFill>
                      <a:latin typeface="文鼎中圓" pitchFamily="49" charset="-120"/>
                      <a:ea typeface="文鼎中圓" pitchFamily="49" charset="-120"/>
                    </a:rPr>
                    <a:t>學校願景</a:t>
                  </a:r>
                </a:p>
              </p:txBody>
            </p:sp>
          </p:grpSp>
          <p:sp>
            <p:nvSpPr>
              <p:cNvPr id="9" name="圓角矩形 8"/>
              <p:cNvSpPr/>
              <p:nvPr/>
            </p:nvSpPr>
            <p:spPr>
              <a:xfrm>
                <a:off x="96436" y="1200392"/>
                <a:ext cx="12650404" cy="302400"/>
              </a:xfrm>
              <a:prstGeom prst="roundRect">
                <a:avLst/>
              </a:prstGeom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  <a:alpha val="5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rgbClr val="0070C0"/>
                </a:solidFill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900" dirty="0">
                    <a:latin typeface="文鼎中圓" pitchFamily="49" charset="-120"/>
                    <a:ea typeface="文鼎中圓" pitchFamily="49" charset="-120"/>
                  </a:rPr>
                  <a:t>專業力 增能力 生命力 適應力 品格力</a:t>
                </a:r>
              </a:p>
            </p:txBody>
          </p:sp>
          <p:sp>
            <p:nvSpPr>
              <p:cNvPr id="22" name="文字方塊 21"/>
              <p:cNvSpPr txBox="1"/>
              <p:nvPr/>
            </p:nvSpPr>
            <p:spPr>
              <a:xfrm>
                <a:off x="117054" y="1161404"/>
                <a:ext cx="902811" cy="300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400" dirty="0" smtClean="0">
                    <a:solidFill>
                      <a:schemeClr val="bg1"/>
                    </a:solidFill>
                    <a:latin typeface="文鼎中圓" pitchFamily="49" charset="-120"/>
                    <a:ea typeface="文鼎中圓" pitchFamily="49" charset="-120"/>
                  </a:rPr>
                  <a:t>學生圖像</a:t>
                </a:r>
                <a:endParaRPr lang="zh-TW" altLang="en-US" sz="1400" dirty="0">
                  <a:solidFill>
                    <a:schemeClr val="bg1"/>
                  </a:solidFill>
                  <a:latin typeface="文鼎中圓" pitchFamily="49" charset="-120"/>
                  <a:ea typeface="文鼎中圓" pitchFamily="49" charset="-120"/>
                </a:endParaRPr>
              </a:p>
            </p:txBody>
          </p:sp>
        </p:grpSp>
        <p:sp>
          <p:nvSpPr>
            <p:cNvPr id="26" name="圓角矩形 25"/>
            <p:cNvSpPr/>
            <p:nvPr/>
          </p:nvSpPr>
          <p:spPr>
            <a:xfrm>
              <a:off x="54705" y="1967668"/>
              <a:ext cx="1213200" cy="7187350"/>
            </a:xfrm>
            <a:prstGeom prst="roundRect">
              <a:avLst>
                <a:gd name="adj" fmla="val 7953"/>
              </a:avLst>
            </a:prstGeom>
            <a:solidFill>
              <a:srgbClr val="957DB1"/>
            </a:solidFill>
            <a:ln w="31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38820" y="1552504"/>
              <a:ext cx="12105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b="1" dirty="0" smtClean="0">
                  <a:solidFill>
                    <a:srgbClr val="7030A0"/>
                  </a:solidFill>
                  <a:latin typeface="文鼎中圓" pitchFamily="49" charset="-120"/>
                  <a:ea typeface="文鼎中圓" pitchFamily="49" charset="-120"/>
                </a:rPr>
                <a:t>科教育目標</a:t>
              </a:r>
              <a:endParaRPr lang="zh-TW" altLang="en-US" sz="1600" b="1" dirty="0">
                <a:solidFill>
                  <a:srgbClr val="7030A0"/>
                </a:solidFill>
                <a:latin typeface="文鼎中圓" pitchFamily="49" charset="-120"/>
                <a:ea typeface="文鼎中圓" pitchFamily="49" charset="-120"/>
              </a:endParaRP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-64393" y="2307024"/>
              <a:ext cx="1481114" cy="609397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marL="36000"/>
              <a:r>
                <a:rPr lang="zh-TW" altLang="en-US" sz="1500" b="1" dirty="0">
                  <a:solidFill>
                    <a:schemeClr val="bg1"/>
                  </a:solidFill>
                  <a:latin typeface="文鼎中圓" pitchFamily="49" charset="-120"/>
                  <a:ea typeface="文鼎中圓" pitchFamily="49" charset="-120"/>
                </a:rPr>
                <a:t>一、培育具備車輛銷售後端維修服務產業所需之技術</a:t>
              </a:r>
              <a:r>
                <a:rPr lang="zh-TW" altLang="en-US" sz="1500" b="1" dirty="0" smtClean="0">
                  <a:solidFill>
                    <a:schemeClr val="bg1"/>
                  </a:solidFill>
                  <a:latin typeface="文鼎中圓" pitchFamily="49" charset="-120"/>
                  <a:ea typeface="文鼎中圓" pitchFamily="49" charset="-120"/>
                </a:rPr>
                <a:t>人才</a:t>
              </a:r>
              <a:endParaRPr lang="en-US" altLang="zh-TW" sz="1500" b="1" dirty="0" smtClean="0">
                <a:solidFill>
                  <a:schemeClr val="bg1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endParaRPr lang="en-US" altLang="zh-TW" sz="1500" b="1" dirty="0" smtClean="0">
                <a:solidFill>
                  <a:schemeClr val="bg1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r>
                <a:rPr lang="zh-TW" altLang="en-US" sz="1500" b="1" dirty="0">
                  <a:solidFill>
                    <a:srgbClr val="006600"/>
                  </a:solidFill>
                  <a:latin typeface="文鼎中圓" pitchFamily="49" charset="-120"/>
                  <a:ea typeface="文鼎中圓" pitchFamily="49" charset="-120"/>
                </a:rPr>
                <a:t>二、培育持續增能學習並跨足車輛綠能產業維修服務的技術</a:t>
              </a:r>
              <a:r>
                <a:rPr lang="zh-TW" altLang="en-US" sz="1500" b="1" dirty="0" smtClean="0">
                  <a:solidFill>
                    <a:srgbClr val="006600"/>
                  </a:solidFill>
                  <a:latin typeface="文鼎中圓" pitchFamily="49" charset="-120"/>
                  <a:ea typeface="文鼎中圓" pitchFamily="49" charset="-120"/>
                </a:rPr>
                <a:t>人才</a:t>
              </a:r>
              <a:endParaRPr lang="en-US" altLang="zh-TW" sz="1500" b="1" dirty="0" smtClean="0">
                <a:solidFill>
                  <a:srgbClr val="006600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endParaRPr lang="en-US" altLang="zh-TW" sz="1500" b="1" dirty="0">
                <a:solidFill>
                  <a:srgbClr val="006600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r>
                <a:rPr lang="zh-TW" altLang="en-US" sz="1500" b="1" dirty="0">
                  <a:solidFill>
                    <a:srgbClr val="0000FF"/>
                  </a:solidFill>
                  <a:latin typeface="文鼎中圓" pitchFamily="49" charset="-120"/>
                  <a:ea typeface="文鼎中圓" pitchFamily="49" charset="-120"/>
                </a:rPr>
                <a:t>三、培育跨足產業機械操作和維修服務的技術</a:t>
              </a:r>
              <a:r>
                <a:rPr lang="zh-TW" altLang="en-US" sz="1500" b="1" dirty="0" smtClean="0">
                  <a:solidFill>
                    <a:srgbClr val="0000FF"/>
                  </a:solidFill>
                  <a:latin typeface="文鼎中圓" pitchFamily="49" charset="-120"/>
                  <a:ea typeface="文鼎中圓" pitchFamily="49" charset="-120"/>
                </a:rPr>
                <a:t>人才</a:t>
              </a:r>
              <a:endParaRPr lang="en-US" altLang="zh-TW" sz="1500" b="1" dirty="0" smtClean="0">
                <a:solidFill>
                  <a:srgbClr val="0000FF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endParaRPr lang="en-US" altLang="zh-TW" sz="1500" b="1" dirty="0">
                <a:solidFill>
                  <a:srgbClr val="0000FF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r>
                <a:rPr lang="zh-TW" altLang="en-US" sz="1500" b="1" dirty="0">
                  <a:solidFill>
                    <a:srgbClr val="FF6600"/>
                  </a:solidFill>
                  <a:latin typeface="文鼎中圓" pitchFamily="49" charset="-120"/>
                  <a:ea typeface="文鼎中圓" pitchFamily="49" charset="-120"/>
                </a:rPr>
                <a:t>四、培育具備車輛新式裝備和元件設計解析的技術人才</a:t>
              </a:r>
              <a:endParaRPr lang="en-US" altLang="zh-TW" sz="1500" b="1" dirty="0">
                <a:solidFill>
                  <a:srgbClr val="FF6600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endParaRPr lang="zh-TW" altLang="en-US" sz="1500" b="1" dirty="0">
                <a:solidFill>
                  <a:schemeClr val="bg1"/>
                </a:solidFill>
                <a:latin typeface="文鼎中圓" pitchFamily="49" charset="-120"/>
                <a:ea typeface="文鼎中圓" pitchFamily="49" charset="-120"/>
              </a:endParaRPr>
            </a:p>
            <a:p>
              <a:pPr marL="36000"/>
              <a:r>
                <a:rPr lang="zh-TW" altLang="en-US" sz="1500" b="1" dirty="0" smtClean="0">
                  <a:solidFill>
                    <a:schemeClr val="bg1"/>
                  </a:solidFill>
                  <a:latin typeface="文鼎中圓" pitchFamily="49" charset="-120"/>
                  <a:ea typeface="文鼎中圓" pitchFamily="49" charset="-120"/>
                </a:rPr>
                <a:t>五、培育汽車相關領域職業道德及繼續進修的人才</a:t>
              </a:r>
              <a:endParaRPr lang="en-US" altLang="zh-TW" sz="1500" b="1" dirty="0" smtClean="0">
                <a:solidFill>
                  <a:schemeClr val="bg1"/>
                </a:solidFill>
                <a:latin typeface="文鼎中圓" pitchFamily="49" charset="-120"/>
                <a:ea typeface="文鼎中圓" pitchFamily="49" charset="-120"/>
              </a:endParaRPr>
            </a:p>
          </p:txBody>
        </p:sp>
        <p:grpSp>
          <p:nvGrpSpPr>
            <p:cNvPr id="95" name="群組 94"/>
            <p:cNvGrpSpPr/>
            <p:nvPr/>
          </p:nvGrpSpPr>
          <p:grpSpPr>
            <a:xfrm>
              <a:off x="1131793" y="1632247"/>
              <a:ext cx="8561218" cy="7450493"/>
              <a:chOff x="-75984" y="563920"/>
              <a:chExt cx="7166549" cy="5899473"/>
            </a:xfrm>
          </p:grpSpPr>
          <p:sp>
            <p:nvSpPr>
              <p:cNvPr id="96" name="矩形 95"/>
              <p:cNvSpPr/>
              <p:nvPr/>
            </p:nvSpPr>
            <p:spPr>
              <a:xfrm>
                <a:off x="238187" y="563920"/>
                <a:ext cx="6844704" cy="265594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zh-TW" altLang="en-US" sz="1400" b="1" cap="none" spc="0" dirty="0" smtClean="0">
                    <a:ln w="12700">
                      <a:solidFill>
                        <a:schemeClr val="tx1"/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文鼎中圓" pitchFamily="49" charset="-120"/>
                    <a:ea typeface="文鼎中圓" pitchFamily="49" charset="-120"/>
                  </a:rPr>
                  <a:t>             一上         一下         二上        二下            三上         三下           </a:t>
                </a:r>
                <a:endParaRPr lang="zh-TW" altLang="en-US" sz="1200" b="1" cap="none" spc="0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97" name="圓角矩形 96"/>
              <p:cNvSpPr/>
              <p:nvPr/>
            </p:nvSpPr>
            <p:spPr>
              <a:xfrm>
                <a:off x="39514" y="839047"/>
                <a:ext cx="7035269" cy="2565752"/>
              </a:xfrm>
              <a:prstGeom prst="roundRect">
                <a:avLst>
                  <a:gd name="adj" fmla="val 2079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TW" dirty="0" smtClean="0"/>
              </a:p>
              <a:p>
                <a:pPr algn="ctr"/>
                <a:endParaRPr lang="zh-TW" altLang="en-US" dirty="0"/>
              </a:p>
            </p:txBody>
          </p:sp>
          <p:sp>
            <p:nvSpPr>
              <p:cNvPr id="99" name="圓角矩形 98"/>
              <p:cNvSpPr/>
              <p:nvPr/>
            </p:nvSpPr>
            <p:spPr>
              <a:xfrm>
                <a:off x="1088147" y="2106710"/>
                <a:ext cx="1725729" cy="211748"/>
              </a:xfrm>
              <a:prstGeom prst="roundRect">
                <a:avLst/>
              </a:prstGeom>
              <a:solidFill>
                <a:srgbClr val="FF5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>
                  <a:lnSpc>
                    <a:spcPts val="1600"/>
                  </a:lnSpc>
                </a:pPr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引擎原理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(3)</a:t>
                </a:r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   底盤原理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(3)</a:t>
                </a:r>
                <a:endParaRPr lang="zh-TW" altLang="en-US" sz="12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01" name="圓角矩形 100"/>
              <p:cNvSpPr/>
              <p:nvPr/>
            </p:nvSpPr>
            <p:spPr>
              <a:xfrm>
                <a:off x="277727" y="2088006"/>
                <a:ext cx="720000" cy="211748"/>
              </a:xfrm>
              <a:prstGeom prst="roundRect">
                <a:avLst/>
              </a:prstGeom>
              <a:solidFill>
                <a:srgbClr val="FF5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500"/>
                  </a:lnSpc>
                </a:pPr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專業科目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02" name="圓角矩形 101"/>
              <p:cNvSpPr/>
              <p:nvPr/>
            </p:nvSpPr>
            <p:spPr>
              <a:xfrm>
                <a:off x="2952724" y="1949503"/>
                <a:ext cx="1966583" cy="423340"/>
              </a:xfrm>
              <a:prstGeom prst="roundRect">
                <a:avLst>
                  <a:gd name="adj" fmla="val 10496"/>
                </a:avLst>
              </a:prstGeom>
              <a:solidFill>
                <a:srgbClr val="FF5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72000">
                  <a:lnSpc>
                    <a:spcPts val="1600"/>
                  </a:lnSpc>
                </a:pPr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應用力學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(2)   </a:t>
                </a:r>
                <a:r>
                  <a:rPr lang="zh-TW" altLang="en-US" sz="1200" dirty="0" smtClean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機件原理</a:t>
                </a:r>
                <a:r>
                  <a:rPr lang="en-US" altLang="zh-TW" sz="1200" dirty="0" smtClean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(2)</a:t>
                </a:r>
              </a:p>
              <a:p>
                <a:pPr marL="72000">
                  <a:lnSpc>
                    <a:spcPts val="1600"/>
                  </a:lnSpc>
                </a:pPr>
                <a:r>
                  <a:rPr lang="zh-TW" altLang="en-US" sz="1200" dirty="0" smtClean="0">
                    <a:solidFill>
                      <a:srgbClr val="006600"/>
                    </a:solidFill>
                    <a:latin typeface="文鼎中圓" pitchFamily="49" charset="-120"/>
                    <a:ea typeface="文鼎中圓" pitchFamily="49" charset="-120"/>
                  </a:rPr>
                  <a:t>基本電學</a:t>
                </a:r>
                <a:r>
                  <a:rPr lang="en-US" altLang="zh-TW" sz="1200" dirty="0" smtClean="0">
                    <a:solidFill>
                      <a:srgbClr val="006600"/>
                    </a:solidFill>
                    <a:latin typeface="文鼎中圓" pitchFamily="49" charset="-120"/>
                    <a:ea typeface="文鼎中圓" pitchFamily="49" charset="-120"/>
                  </a:rPr>
                  <a:t>(</a:t>
                </a:r>
                <a:r>
                  <a:rPr lang="en-US" altLang="zh-TW" sz="1200" dirty="0">
                    <a:solidFill>
                      <a:srgbClr val="006600"/>
                    </a:solidFill>
                    <a:latin typeface="文鼎中圓" pitchFamily="49" charset="-120"/>
                    <a:ea typeface="文鼎中圓" pitchFamily="49" charset="-120"/>
                  </a:rPr>
                  <a:t>2</a:t>
                </a:r>
                <a:r>
                  <a:rPr lang="en-US" altLang="zh-TW" sz="1200" dirty="0" smtClean="0">
                    <a:solidFill>
                      <a:srgbClr val="006600"/>
                    </a:solidFill>
                    <a:latin typeface="文鼎中圓" pitchFamily="49" charset="-120"/>
                    <a:ea typeface="文鼎中圓" pitchFamily="49" charset="-120"/>
                  </a:rPr>
                  <a:t>)</a:t>
                </a:r>
                <a:endParaRPr lang="zh-TW" altLang="en-US" sz="1200" dirty="0">
                  <a:solidFill>
                    <a:srgbClr val="006600"/>
                  </a:solidFill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03" name="圓角矩形 102"/>
              <p:cNvSpPr/>
              <p:nvPr/>
            </p:nvSpPr>
            <p:spPr>
              <a:xfrm>
                <a:off x="278248" y="2539608"/>
                <a:ext cx="720000" cy="211748"/>
              </a:xfrm>
              <a:prstGeom prst="roundRect">
                <a:avLst/>
              </a:prstGeom>
              <a:solidFill>
                <a:srgbClr val="99330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500"/>
                  </a:lnSpc>
                </a:pPr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實習科目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04" name="圓角矩形 103"/>
              <p:cNvSpPr/>
              <p:nvPr/>
            </p:nvSpPr>
            <p:spPr>
              <a:xfrm>
                <a:off x="1050401" y="2477420"/>
                <a:ext cx="1728066" cy="864096"/>
              </a:xfrm>
              <a:prstGeom prst="roundRect">
                <a:avLst>
                  <a:gd name="adj" fmla="val 7545"/>
                </a:avLst>
              </a:prstGeom>
              <a:solidFill>
                <a:srgbClr val="99330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機械工作法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    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引擎實習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  <a:p>
                <a:pPr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及實習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(4)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 </a:t>
                </a:r>
                <a:endParaRPr lang="en-US" altLang="zh-TW" sz="1200" kern="0" dirty="0" smtClean="0">
                  <a:latin typeface="文鼎中圓" pitchFamily="49" charset="-120"/>
                  <a:ea typeface="文鼎中圓" pitchFamily="49" charset="-120"/>
                </a:endParaRPr>
              </a:p>
              <a:p>
                <a:pPr>
                  <a:lnSpc>
                    <a:spcPts val="1600"/>
                  </a:lnSpc>
                </a:pPr>
                <a:endParaRPr lang="en-US" altLang="zh-TW" sz="1200" kern="0" dirty="0" smtClean="0">
                  <a:latin typeface="文鼎中圓" pitchFamily="49" charset="-120"/>
                  <a:ea typeface="文鼎中圓" pitchFamily="49" charset="-120"/>
                </a:endParaRPr>
              </a:p>
              <a:p>
                <a:pPr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機器腳踏車    機器腳踏車</a:t>
                </a:r>
                <a:endParaRPr lang="en-US" altLang="zh-TW" sz="1200" kern="0" dirty="0">
                  <a:latin typeface="文鼎中圓" pitchFamily="49" charset="-120"/>
                  <a:ea typeface="文鼎中圓" pitchFamily="49" charset="-120"/>
                </a:endParaRPr>
              </a:p>
              <a:p>
                <a:pPr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基礎實習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(3)   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檢修實習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(3)</a:t>
                </a:r>
                <a:endParaRPr lang="zh-TW" altLang="en-US" sz="1200" kern="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05" name="圓角矩形 104"/>
              <p:cNvSpPr/>
              <p:nvPr/>
            </p:nvSpPr>
            <p:spPr>
              <a:xfrm>
                <a:off x="2883927" y="2475922"/>
                <a:ext cx="1983862" cy="864096"/>
              </a:xfrm>
              <a:prstGeom prst="roundRect">
                <a:avLst>
                  <a:gd name="adj" fmla="val 7545"/>
                </a:avLst>
              </a:prstGeom>
              <a:solidFill>
                <a:srgbClr val="99330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72000"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底盤實習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(4)    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車輛空調檢修</a:t>
                </a:r>
                <a:endParaRPr lang="en-US" altLang="zh-TW" sz="1200" kern="0" dirty="0" smtClean="0">
                  <a:latin typeface="文鼎中圓" pitchFamily="49" charset="-120"/>
                  <a:ea typeface="文鼎中圓" pitchFamily="49" charset="-120"/>
                </a:endParaRPr>
              </a:p>
              <a:p>
                <a:pPr marL="72000">
                  <a:lnSpc>
                    <a:spcPts val="1600"/>
                  </a:lnSpc>
                </a:pPr>
                <a:r>
                  <a:rPr lang="en-US" altLang="zh-TW" sz="1200" kern="0" dirty="0">
                    <a:latin typeface="文鼎中圓" pitchFamily="49" charset="-120"/>
                    <a:ea typeface="文鼎中圓" pitchFamily="49" charset="-120"/>
                  </a:rPr>
                  <a:t> 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              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(3)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 </a:t>
                </a:r>
                <a:endParaRPr lang="en-US" altLang="zh-TW" sz="1200" kern="0" dirty="0" smtClean="0">
                  <a:latin typeface="文鼎中圓" pitchFamily="49" charset="-120"/>
                  <a:ea typeface="文鼎中圓" pitchFamily="49" charset="-120"/>
                </a:endParaRPr>
              </a:p>
              <a:p>
                <a:pPr marL="72000">
                  <a:lnSpc>
                    <a:spcPts val="1600"/>
                  </a:lnSpc>
                </a:pPr>
                <a:endParaRPr lang="en-US" altLang="zh-TW" sz="1200" kern="0" dirty="0" smtClean="0">
                  <a:latin typeface="文鼎中圓" pitchFamily="49" charset="-120"/>
                  <a:ea typeface="文鼎中圓" pitchFamily="49" charset="-120"/>
                </a:endParaRPr>
              </a:p>
              <a:p>
                <a:pPr marL="72000"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電工電子       電系實習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(3)</a:t>
                </a:r>
                <a:endParaRPr lang="en-US" altLang="zh-TW" sz="1200" kern="0" dirty="0">
                  <a:latin typeface="文鼎中圓" pitchFamily="49" charset="-120"/>
                  <a:ea typeface="文鼎中圓" pitchFamily="49" charset="-120"/>
                </a:endParaRPr>
              </a:p>
              <a:p>
                <a:pPr marL="72000"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(3)   </a:t>
                </a:r>
                <a:endParaRPr lang="zh-TW" altLang="en-US" sz="1200" kern="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06" name="圓角矩形 105"/>
              <p:cNvSpPr/>
              <p:nvPr/>
            </p:nvSpPr>
            <p:spPr>
              <a:xfrm>
                <a:off x="4919307" y="2468469"/>
                <a:ext cx="2160946" cy="864096"/>
              </a:xfrm>
              <a:prstGeom prst="roundRect">
                <a:avLst>
                  <a:gd name="adj" fmla="val 7545"/>
                </a:avLst>
              </a:prstGeom>
              <a:solidFill>
                <a:srgbClr val="99330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72000">
                  <a:lnSpc>
                    <a:spcPts val="1600"/>
                  </a:lnSpc>
                </a:pPr>
                <a:r>
                  <a:rPr lang="zh-TW" altLang="en-US" sz="1200" kern="0" dirty="0" smtClean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機電製圖實習</a:t>
                </a:r>
                <a:r>
                  <a:rPr lang="en-US" altLang="zh-TW" sz="1200" kern="0" dirty="0" smtClean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(4)  </a:t>
                </a:r>
              </a:p>
              <a:p>
                <a:pPr marL="72000">
                  <a:lnSpc>
                    <a:spcPts val="1600"/>
                  </a:lnSpc>
                </a:pPr>
                <a:r>
                  <a:rPr lang="en-US" altLang="zh-TW" sz="1200" kern="0" dirty="0" smtClean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        </a:t>
                </a:r>
                <a:r>
                  <a:rPr lang="zh-TW" altLang="en-US" sz="1200" kern="0" dirty="0" smtClean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 </a:t>
                </a:r>
                <a:endParaRPr lang="en-US" altLang="zh-TW" sz="1200" kern="0" smtClean="0">
                  <a:solidFill>
                    <a:srgbClr val="FF6600"/>
                  </a:solidFill>
                  <a:latin typeface="文鼎中圓" pitchFamily="49" charset="-120"/>
                  <a:ea typeface="文鼎中圓" pitchFamily="49" charset="-120"/>
                </a:endParaRPr>
              </a:p>
              <a:p>
                <a:pPr marL="72000">
                  <a:lnSpc>
                    <a:spcPts val="1600"/>
                  </a:lnSpc>
                </a:pPr>
                <a:endParaRPr lang="en-US" altLang="zh-TW" sz="1200" kern="0" dirty="0" smtClean="0">
                  <a:solidFill>
                    <a:srgbClr val="FF6600"/>
                  </a:solidFill>
                  <a:latin typeface="文鼎中圓" pitchFamily="49" charset="-120"/>
                  <a:ea typeface="文鼎中圓" pitchFamily="49" charset="-120"/>
                </a:endParaRPr>
              </a:p>
              <a:p>
                <a:pPr marL="72000"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車</a:t>
                </a:r>
                <a:r>
                  <a:rPr lang="zh-TW" altLang="en-US" sz="1200" kern="0" dirty="0">
                    <a:latin typeface="文鼎中圓" pitchFamily="49" charset="-120"/>
                    <a:ea typeface="文鼎中圓" pitchFamily="49" charset="-120"/>
                  </a:rPr>
                  <a:t>輛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底盤檢      車身電器系統</a:t>
                </a:r>
                <a:endParaRPr lang="en-US" altLang="zh-TW" sz="1200" kern="0" dirty="0">
                  <a:latin typeface="文鼎中圓" pitchFamily="49" charset="-120"/>
                  <a:ea typeface="文鼎中圓" pitchFamily="49" charset="-120"/>
                </a:endParaRPr>
              </a:p>
              <a:p>
                <a:pPr marL="72000">
                  <a:lnSpc>
                    <a:spcPts val="1600"/>
                  </a:lnSpc>
                </a:pP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修實習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(4)      </a:t>
                </a:r>
                <a:r>
                  <a:rPr lang="zh-TW" altLang="en-US" sz="1200" kern="0" dirty="0" smtClean="0">
                    <a:latin typeface="文鼎中圓" pitchFamily="49" charset="-120"/>
                    <a:ea typeface="文鼎中圓" pitchFamily="49" charset="-120"/>
                  </a:rPr>
                  <a:t> 綜合檢修實習</a:t>
                </a:r>
                <a:r>
                  <a:rPr lang="en-US" altLang="zh-TW" sz="1200" kern="0" dirty="0" smtClean="0">
                    <a:latin typeface="文鼎中圓" pitchFamily="49" charset="-120"/>
                    <a:ea typeface="文鼎中圓" pitchFamily="49" charset="-120"/>
                  </a:rPr>
                  <a:t>(4)</a:t>
                </a:r>
                <a:endParaRPr lang="zh-TW" altLang="en-US" sz="1200" kern="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07" name="文字方塊 106"/>
              <p:cNvSpPr txBox="1"/>
              <p:nvPr/>
            </p:nvSpPr>
            <p:spPr>
              <a:xfrm>
                <a:off x="-75984" y="969367"/>
                <a:ext cx="400110" cy="1079783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zh-TW" altLang="en-US" sz="1400" dirty="0" smtClean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latin typeface="華康榜書體W8" pitchFamily="65" charset="-120"/>
                    <a:ea typeface="華康榜書體W8" pitchFamily="65" charset="-120"/>
                  </a:rPr>
                  <a:t>部 定 必 修</a:t>
                </a:r>
                <a:endParaRPr lang="zh-TW" altLang="en-US" sz="14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華康榜書體W8" pitchFamily="65" charset="-120"/>
                  <a:ea typeface="華康榜書體W8" pitchFamily="65" charset="-120"/>
                </a:endParaRPr>
              </a:p>
            </p:txBody>
          </p:sp>
          <p:sp>
            <p:nvSpPr>
              <p:cNvPr id="108" name="圓角矩形 107"/>
              <p:cNvSpPr/>
              <p:nvPr/>
            </p:nvSpPr>
            <p:spPr>
              <a:xfrm>
                <a:off x="86390" y="3456712"/>
                <a:ext cx="7004175" cy="797465"/>
              </a:xfrm>
              <a:prstGeom prst="roundRect">
                <a:avLst>
                  <a:gd name="adj" fmla="val 2079"/>
                </a:avLst>
              </a:prstGeom>
              <a:solidFill>
                <a:srgbClr val="99CCFF"/>
              </a:solidFill>
              <a:ln>
                <a:solidFill>
                  <a:srgbClr val="0070C0"/>
                </a:solidFill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09" name="圓角矩形 108"/>
              <p:cNvSpPr/>
              <p:nvPr/>
            </p:nvSpPr>
            <p:spPr>
              <a:xfrm>
                <a:off x="312782" y="3606786"/>
                <a:ext cx="720000" cy="211748"/>
              </a:xfrm>
              <a:prstGeom prst="roundRect">
                <a:avLst/>
              </a:prstGeom>
              <a:solidFill>
                <a:srgbClr val="0070C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一般科目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11" name="圓角矩形 110"/>
              <p:cNvSpPr/>
              <p:nvPr/>
            </p:nvSpPr>
            <p:spPr>
              <a:xfrm>
                <a:off x="328380" y="3943506"/>
                <a:ext cx="720000" cy="211748"/>
              </a:xfrm>
              <a:prstGeom prst="roundRect">
                <a:avLst/>
              </a:prstGeom>
              <a:solidFill>
                <a:srgbClr val="00206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實習科目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12" name="圓角矩形 111"/>
              <p:cNvSpPr/>
              <p:nvPr/>
            </p:nvSpPr>
            <p:spPr>
              <a:xfrm>
                <a:off x="4949895" y="3921798"/>
                <a:ext cx="2124000" cy="211748"/>
              </a:xfrm>
              <a:prstGeom prst="roundRect">
                <a:avLst/>
              </a:prstGeom>
              <a:solidFill>
                <a:srgbClr val="00206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36000"/>
                <a:r>
                  <a:rPr lang="zh-TW" altLang="en-US" sz="1200" dirty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專題實作</a:t>
                </a:r>
                <a:r>
                  <a:rPr lang="en-US" altLang="zh-TW" sz="1200" dirty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(3)     </a:t>
                </a:r>
                <a:r>
                  <a:rPr lang="en-US" altLang="zh-TW" sz="1200" dirty="0" smtClean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 </a:t>
                </a:r>
                <a:r>
                  <a:rPr lang="zh-TW" altLang="en-US" sz="1200" dirty="0" smtClean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專題</a:t>
                </a:r>
                <a:r>
                  <a:rPr lang="zh-TW" altLang="en-US" sz="1200" dirty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實作</a:t>
                </a:r>
                <a:r>
                  <a:rPr lang="en-US" altLang="zh-TW" sz="1200" dirty="0">
                    <a:solidFill>
                      <a:srgbClr val="FF6600"/>
                    </a:solidFill>
                    <a:latin typeface="文鼎中圓" pitchFamily="49" charset="-120"/>
                    <a:ea typeface="文鼎中圓" pitchFamily="49" charset="-120"/>
                  </a:rPr>
                  <a:t>(3)</a:t>
                </a:r>
                <a:endParaRPr lang="zh-TW" altLang="en-US" sz="1200" dirty="0">
                  <a:solidFill>
                    <a:srgbClr val="FF6600"/>
                  </a:solidFill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13" name="文字方塊 112"/>
              <p:cNvSpPr txBox="1"/>
              <p:nvPr/>
            </p:nvSpPr>
            <p:spPr>
              <a:xfrm>
                <a:off x="-11731" y="3456712"/>
                <a:ext cx="384721" cy="1009251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zh-TW" altLang="en-US" sz="1300" dirty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latin typeface="華康榜書體W8" pitchFamily="65" charset="-120"/>
                    <a:ea typeface="華康榜書體W8" pitchFamily="65" charset="-120"/>
                  </a:rPr>
                  <a:t>校</a:t>
                </a:r>
                <a:r>
                  <a:rPr lang="zh-TW" altLang="en-US" sz="1300" dirty="0" smtClean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latin typeface="華康榜書體W8" pitchFamily="65" charset="-120"/>
                    <a:ea typeface="華康榜書體W8" pitchFamily="65" charset="-120"/>
                  </a:rPr>
                  <a:t> 訂 必 修</a:t>
                </a:r>
                <a:endParaRPr lang="zh-TW" altLang="en-US" sz="13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華康榜書體W8" pitchFamily="65" charset="-120"/>
                  <a:ea typeface="華康榜書體W8" pitchFamily="65" charset="-120"/>
                </a:endParaRPr>
              </a:p>
            </p:txBody>
          </p:sp>
          <p:sp>
            <p:nvSpPr>
              <p:cNvPr id="114" name="圓角矩形 113"/>
              <p:cNvSpPr/>
              <p:nvPr/>
            </p:nvSpPr>
            <p:spPr>
              <a:xfrm>
                <a:off x="84077" y="4271919"/>
                <a:ext cx="6989818" cy="2191474"/>
              </a:xfrm>
              <a:prstGeom prst="roundRect">
                <a:avLst>
                  <a:gd name="adj" fmla="val 2079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15" name="文字方塊 114"/>
              <p:cNvSpPr txBox="1"/>
              <p:nvPr/>
            </p:nvSpPr>
            <p:spPr>
              <a:xfrm>
                <a:off x="-50934" y="4318839"/>
                <a:ext cx="400110" cy="1079783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lang="zh-TW" altLang="en-US" sz="1400" dirty="0" smtClean="0">
                    <a:ln>
                      <a:solidFill>
                        <a:schemeClr val="tx1"/>
                      </a:solidFill>
                    </a:ln>
                    <a:solidFill>
                      <a:schemeClr val="bg1"/>
                    </a:solidFill>
                    <a:latin typeface="華康榜書體W8" pitchFamily="65" charset="-120"/>
                    <a:ea typeface="華康榜書體W8" pitchFamily="65" charset="-120"/>
                  </a:rPr>
                  <a:t>校 訂 選 修</a:t>
                </a:r>
                <a:endParaRPr lang="zh-TW" altLang="en-US" sz="1400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華康榜書體W8" pitchFamily="65" charset="-120"/>
                  <a:ea typeface="華康榜書體W8" pitchFamily="65" charset="-120"/>
                </a:endParaRPr>
              </a:p>
            </p:txBody>
          </p:sp>
          <p:sp>
            <p:nvSpPr>
              <p:cNvPr id="116" name="圓角矩形 115"/>
              <p:cNvSpPr/>
              <p:nvPr/>
            </p:nvSpPr>
            <p:spPr>
              <a:xfrm>
                <a:off x="1061569" y="4329153"/>
                <a:ext cx="1700617" cy="399080"/>
              </a:xfrm>
              <a:prstGeom prst="roundRect">
                <a:avLst/>
              </a:prstGeom>
              <a:solidFill>
                <a:srgbClr val="92D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r>
                  <a:rPr lang="zh-TW" altLang="en-US" sz="1100" dirty="0" smtClean="0">
                    <a:latin typeface="文鼎中圓" pitchFamily="49" charset="-120"/>
                    <a:ea typeface="文鼎中圓" pitchFamily="49" charset="-120"/>
                  </a:rPr>
                  <a:t> 英文閱讀</a:t>
                </a:r>
                <a:r>
                  <a:rPr lang="en-US" altLang="zh-TW" sz="1100" dirty="0" smtClean="0">
                    <a:latin typeface="文鼎中圓" pitchFamily="49" charset="-120"/>
                    <a:ea typeface="文鼎中圓" pitchFamily="49" charset="-120"/>
                  </a:rPr>
                  <a:t>(1)    </a:t>
                </a:r>
                <a:r>
                  <a:rPr lang="zh-TW" altLang="en-US" sz="1100" dirty="0" smtClean="0">
                    <a:latin typeface="文鼎中圓" pitchFamily="49" charset="-120"/>
                    <a:ea typeface="文鼎中圓" pitchFamily="49" charset="-120"/>
                  </a:rPr>
                  <a:t>英文閱讀</a:t>
                </a:r>
                <a:r>
                  <a:rPr lang="en-US" altLang="zh-TW" sz="1100" dirty="0" smtClean="0">
                    <a:latin typeface="文鼎中圓" pitchFamily="49" charset="-120"/>
                    <a:ea typeface="文鼎中圓" pitchFamily="49" charset="-120"/>
                  </a:rPr>
                  <a:t>(1)</a:t>
                </a:r>
              </a:p>
              <a:p>
                <a:r>
                  <a:rPr lang="en-US" altLang="zh-TW" sz="1100" dirty="0">
                    <a:latin typeface="文鼎中圓" pitchFamily="49" charset="-120"/>
                    <a:ea typeface="文鼎中圓" pitchFamily="49" charset="-120"/>
                  </a:rPr>
                  <a:t> </a:t>
                </a:r>
                <a:r>
                  <a:rPr lang="en-US" altLang="zh-TW" sz="1100" dirty="0" smtClean="0">
                    <a:latin typeface="文鼎中圓" pitchFamily="49" charset="-120"/>
                    <a:ea typeface="文鼎中圓" pitchFamily="49" charset="-120"/>
                  </a:rPr>
                  <a:t>               </a:t>
                </a:r>
                <a:r>
                  <a:rPr lang="zh-TW" altLang="en-US" sz="1100" dirty="0" smtClean="0">
                    <a:latin typeface="文鼎中圓" pitchFamily="49" charset="-120"/>
                    <a:ea typeface="文鼎中圓" pitchFamily="49" charset="-120"/>
                  </a:rPr>
                  <a:t>資訊應用</a:t>
                </a:r>
                <a:r>
                  <a:rPr lang="en-US" altLang="zh-TW" sz="1100" dirty="0" smtClean="0">
                    <a:latin typeface="文鼎中圓" pitchFamily="49" charset="-120"/>
                    <a:ea typeface="文鼎中圓" pitchFamily="49" charset="-120"/>
                  </a:rPr>
                  <a:t>(2)</a:t>
                </a:r>
                <a:endParaRPr lang="zh-TW" altLang="en-US" sz="11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17" name="圓角矩形 116"/>
              <p:cNvSpPr/>
              <p:nvPr/>
            </p:nvSpPr>
            <p:spPr>
              <a:xfrm>
                <a:off x="297614" y="4403627"/>
                <a:ext cx="720000" cy="211748"/>
              </a:xfrm>
              <a:prstGeom prst="roundRect">
                <a:avLst/>
              </a:prstGeom>
              <a:solidFill>
                <a:srgbClr val="92D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一般科目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18" name="圓角矩形 117"/>
              <p:cNvSpPr/>
              <p:nvPr/>
            </p:nvSpPr>
            <p:spPr>
              <a:xfrm>
                <a:off x="2862616" y="4690396"/>
                <a:ext cx="2033092" cy="334245"/>
              </a:xfrm>
              <a:prstGeom prst="roundRect">
                <a:avLst>
                  <a:gd name="adj" fmla="val 8650"/>
                </a:avLst>
              </a:prstGeom>
              <a:solidFill>
                <a:srgbClr val="8FB248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36000"/>
                <a:r>
                  <a:rPr lang="zh-TW" altLang="en-US" sz="12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                汽車</a:t>
                </a:r>
                <a:r>
                  <a:rPr lang="zh-TW" altLang="en-US" sz="1200" dirty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電學 </a:t>
                </a:r>
                <a:r>
                  <a:rPr lang="en-US" altLang="zh-TW" sz="1200" dirty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(2) </a:t>
                </a:r>
              </a:p>
              <a:p>
                <a:pPr marL="36000"/>
                <a:r>
                  <a:rPr lang="zh-TW" altLang="en-US" sz="12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汽車工業英文</a:t>
                </a:r>
                <a:r>
                  <a:rPr lang="en-US" altLang="zh-TW" sz="12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(1)</a:t>
                </a:r>
                <a:r>
                  <a:rPr lang="zh-TW" altLang="en-US" sz="12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 汽車工業英文</a:t>
                </a:r>
                <a:r>
                  <a:rPr lang="en-US" altLang="zh-TW" sz="12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(1)                                        </a:t>
                </a:r>
              </a:p>
            </p:txBody>
          </p:sp>
          <p:sp>
            <p:nvSpPr>
              <p:cNvPr id="119" name="圓角矩形 118"/>
              <p:cNvSpPr/>
              <p:nvPr/>
            </p:nvSpPr>
            <p:spPr>
              <a:xfrm>
                <a:off x="300873" y="5069000"/>
                <a:ext cx="720000" cy="211748"/>
              </a:xfrm>
              <a:prstGeom prst="roundRect">
                <a:avLst/>
              </a:prstGeom>
              <a:solidFill>
                <a:srgbClr val="8FB248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專業科目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20" name="圓角矩形 119"/>
              <p:cNvSpPr/>
              <p:nvPr/>
            </p:nvSpPr>
            <p:spPr>
              <a:xfrm>
                <a:off x="3859560" y="5065840"/>
                <a:ext cx="976399" cy="665564"/>
              </a:xfrm>
              <a:prstGeom prst="roundRect">
                <a:avLst>
                  <a:gd name="adj" fmla="val 4814"/>
                </a:avLst>
              </a:prstGeom>
              <a:solidFill>
                <a:srgbClr val="00B050">
                  <a:alpha val="50196"/>
                </a:srgbClr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36000"/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汽車快速定保實習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  <a:p>
                <a:pPr marL="36000"/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汽車修護基礎實務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(4) </a:t>
                </a:r>
                <a:endParaRPr lang="zh-TW" altLang="en-US" sz="12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21" name="圓角矩形 120"/>
              <p:cNvSpPr/>
              <p:nvPr/>
            </p:nvSpPr>
            <p:spPr>
              <a:xfrm>
                <a:off x="341030" y="5719470"/>
                <a:ext cx="720000" cy="211748"/>
              </a:xfrm>
              <a:prstGeom prst="roundRect">
                <a:avLst/>
              </a:prstGeom>
              <a:solidFill>
                <a:srgbClr val="009900">
                  <a:alpha val="50196"/>
                </a:srgbClr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實習科目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22" name="圓角矩形 121"/>
              <p:cNvSpPr/>
              <p:nvPr/>
            </p:nvSpPr>
            <p:spPr>
              <a:xfrm>
                <a:off x="2859410" y="5625383"/>
                <a:ext cx="962267" cy="774120"/>
              </a:xfrm>
              <a:prstGeom prst="roundRect">
                <a:avLst>
                  <a:gd name="adj" fmla="val 7870"/>
                </a:avLst>
              </a:prstGeom>
              <a:solidFill>
                <a:srgbClr val="00B050">
                  <a:alpha val="50196"/>
                </a:srgbClr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zh-TW" altLang="en-US" sz="1100" dirty="0" smtClean="0">
                    <a:solidFill>
                      <a:srgbClr val="006600"/>
                    </a:solidFill>
                    <a:latin typeface="文鼎中圓" pitchFamily="49" charset="-120"/>
                    <a:ea typeface="文鼎中圓" pitchFamily="49" charset="-120"/>
                  </a:rPr>
                  <a:t>噴射引擎檢修實習</a:t>
                </a:r>
                <a:r>
                  <a:rPr lang="en-US" altLang="zh-TW" sz="1100" dirty="0" smtClean="0">
                    <a:solidFill>
                      <a:srgbClr val="006600"/>
                    </a:solidFill>
                    <a:latin typeface="文鼎中圓" pitchFamily="49" charset="-120"/>
                    <a:ea typeface="文鼎中圓" pitchFamily="49" charset="-120"/>
                  </a:rPr>
                  <a:t>(3)</a:t>
                </a:r>
              </a:p>
              <a:p>
                <a:r>
                  <a:rPr lang="zh-TW" altLang="en-US" sz="1100" dirty="0" smtClean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柴油引擎檢修實習</a:t>
                </a:r>
                <a:r>
                  <a:rPr lang="en-US" altLang="zh-TW" sz="1100" dirty="0" smtClean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(3)</a:t>
                </a:r>
              </a:p>
              <a:p>
                <a:r>
                  <a:rPr lang="zh-TW" altLang="en-US" sz="1100" dirty="0" smtClean="0">
                    <a:solidFill>
                      <a:srgbClr val="D25500"/>
                    </a:solidFill>
                    <a:latin typeface="文鼎中圓" pitchFamily="49" charset="-120"/>
                    <a:ea typeface="文鼎中圓" pitchFamily="49" charset="-120"/>
                  </a:rPr>
                  <a:t>程式控制實習</a:t>
                </a:r>
                <a:r>
                  <a:rPr lang="en-US" altLang="zh-TW" sz="1100" dirty="0" smtClean="0">
                    <a:solidFill>
                      <a:srgbClr val="D25500"/>
                    </a:solidFill>
                    <a:latin typeface="文鼎中圓" pitchFamily="49" charset="-120"/>
                    <a:ea typeface="文鼎中圓" pitchFamily="49" charset="-120"/>
                  </a:rPr>
                  <a:t>(3)</a:t>
                </a:r>
                <a:endParaRPr lang="zh-TW" altLang="en-US" sz="1100" dirty="0">
                  <a:solidFill>
                    <a:srgbClr val="D25500"/>
                  </a:solidFill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23" name="圓角矩形 122"/>
              <p:cNvSpPr/>
              <p:nvPr/>
            </p:nvSpPr>
            <p:spPr>
              <a:xfrm>
                <a:off x="4946235" y="5049744"/>
                <a:ext cx="876470" cy="680722"/>
              </a:xfrm>
              <a:prstGeom prst="roundRect">
                <a:avLst>
                  <a:gd name="adj" fmla="val 7870"/>
                </a:avLst>
              </a:prstGeom>
              <a:solidFill>
                <a:srgbClr val="00B050">
                  <a:alpha val="50196"/>
                </a:srgbClr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36000"/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汽車綜合檢修實習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  <a:p>
                <a:pPr marL="36000"/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機車綜合檢修實習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</p:txBody>
          </p:sp>
          <p:sp>
            <p:nvSpPr>
              <p:cNvPr id="124" name="圓角矩形 123"/>
              <p:cNvSpPr/>
              <p:nvPr/>
            </p:nvSpPr>
            <p:spPr>
              <a:xfrm>
                <a:off x="5884814" y="5012791"/>
                <a:ext cx="1162330" cy="640800"/>
              </a:xfrm>
              <a:prstGeom prst="roundRect">
                <a:avLst>
                  <a:gd name="adj" fmla="val 7870"/>
                </a:avLst>
              </a:prstGeom>
              <a:solidFill>
                <a:srgbClr val="00B050">
                  <a:alpha val="50196"/>
                </a:srgbClr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36000"/>
                <a:r>
                  <a:rPr lang="zh-TW" altLang="en-US" sz="11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節能車輛檢修實習</a:t>
                </a:r>
                <a:r>
                  <a:rPr lang="en-US" altLang="zh-TW" sz="11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  <a:p>
                <a:pPr marL="36000"/>
                <a:r>
                  <a:rPr lang="zh-TW" altLang="en-US" sz="1100" dirty="0" smtClean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液氣壓控制技術</a:t>
                </a:r>
                <a:r>
                  <a:rPr lang="zh-TW" altLang="en-US" sz="1100" dirty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實習</a:t>
                </a:r>
                <a:r>
                  <a:rPr lang="en-US" altLang="zh-TW" sz="1100" dirty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(4)</a:t>
                </a:r>
                <a:r>
                  <a:rPr lang="en-US" altLang="zh-TW" sz="1100" dirty="0" smtClean="0">
                    <a:latin typeface="文鼎中圓" pitchFamily="49" charset="-120"/>
                    <a:ea typeface="文鼎中圓" pitchFamily="49" charset="-120"/>
                  </a:rPr>
                  <a:t/>
                </a:r>
                <a:br>
                  <a:rPr lang="en-US" altLang="zh-TW" sz="1100" dirty="0" smtClean="0">
                    <a:latin typeface="文鼎中圓" pitchFamily="49" charset="-120"/>
                    <a:ea typeface="文鼎中圓" pitchFamily="49" charset="-120"/>
                  </a:rPr>
                </a:br>
                <a:r>
                  <a:rPr lang="zh-TW" altLang="en-US" sz="1100" dirty="0">
                    <a:solidFill>
                      <a:srgbClr val="D25500"/>
                    </a:solidFill>
                    <a:latin typeface="文鼎中圓" pitchFamily="49" charset="-120"/>
                    <a:ea typeface="文鼎中圓" pitchFamily="49" charset="-120"/>
                  </a:rPr>
                  <a:t>電路設計實習</a:t>
                </a:r>
                <a:r>
                  <a:rPr lang="en-US" altLang="zh-TW" sz="1100" dirty="0">
                    <a:solidFill>
                      <a:srgbClr val="D25500"/>
                    </a:solidFill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</p:txBody>
          </p:sp>
          <p:sp>
            <p:nvSpPr>
              <p:cNvPr id="125" name="圓角矩形 124"/>
              <p:cNvSpPr/>
              <p:nvPr/>
            </p:nvSpPr>
            <p:spPr>
              <a:xfrm>
                <a:off x="5884814" y="5675868"/>
                <a:ext cx="1151198" cy="712259"/>
              </a:xfrm>
              <a:prstGeom prst="roundRect">
                <a:avLst>
                  <a:gd name="adj" fmla="val 7870"/>
                </a:avLst>
              </a:prstGeom>
              <a:solidFill>
                <a:srgbClr val="00B050">
                  <a:alpha val="50196"/>
                </a:srgbClr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36000">
                  <a:spcAft>
                    <a:spcPts val="400"/>
                  </a:spcAft>
                </a:pPr>
                <a:r>
                  <a:rPr lang="zh-TW" altLang="en-US" sz="11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車用電子電路實習</a:t>
                </a:r>
                <a:r>
                  <a:rPr lang="en-US" altLang="zh-TW" sz="1100" dirty="0" smtClean="0">
                    <a:solidFill>
                      <a:srgbClr val="336600"/>
                    </a:solidFill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  <a:p>
                <a:pPr marL="36000">
                  <a:spcAft>
                    <a:spcPts val="400"/>
                  </a:spcAft>
                </a:pPr>
                <a:r>
                  <a:rPr lang="zh-TW" altLang="en-US" sz="1100" dirty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堆高機操作實務</a:t>
                </a:r>
                <a:r>
                  <a:rPr lang="en-US" altLang="zh-TW" sz="1100" dirty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(4</a:t>
                </a:r>
                <a:r>
                  <a:rPr lang="en-US" altLang="zh-TW" sz="1100" dirty="0" smtClean="0">
                    <a:solidFill>
                      <a:srgbClr val="0000FF"/>
                    </a:solidFill>
                    <a:latin typeface="文鼎中圓" pitchFamily="49" charset="-120"/>
                    <a:ea typeface="文鼎中圓" pitchFamily="49" charset="-120"/>
                  </a:rPr>
                  <a:t>)</a:t>
                </a:r>
              </a:p>
              <a:p>
                <a:pPr marL="36000">
                  <a:spcAft>
                    <a:spcPts val="400"/>
                  </a:spcAft>
                </a:pPr>
                <a:r>
                  <a:rPr lang="zh-TW" altLang="en-US" sz="1100" dirty="0" smtClean="0">
                    <a:ln w="3175">
                      <a:noFill/>
                    </a:ln>
                    <a:solidFill>
                      <a:srgbClr val="D25500"/>
                    </a:solidFill>
                    <a:latin typeface="文鼎中圓" pitchFamily="49" charset="-120"/>
                    <a:ea typeface="文鼎中圓" pitchFamily="49" charset="-120"/>
                  </a:rPr>
                  <a:t>電腦輔助</a:t>
                </a:r>
                <a:r>
                  <a:rPr lang="zh-TW" altLang="en-US" sz="1100" dirty="0">
                    <a:ln w="3175">
                      <a:noFill/>
                    </a:ln>
                    <a:solidFill>
                      <a:srgbClr val="D25500"/>
                    </a:solidFill>
                    <a:latin typeface="文鼎中圓" pitchFamily="49" charset="-120"/>
                    <a:ea typeface="文鼎中圓" pitchFamily="49" charset="-120"/>
                  </a:rPr>
                  <a:t>繪圖實習</a:t>
                </a:r>
                <a:r>
                  <a:rPr lang="en-US" altLang="zh-TW" sz="1100" dirty="0">
                    <a:ln w="3175">
                      <a:noFill/>
                    </a:ln>
                    <a:solidFill>
                      <a:srgbClr val="D25500"/>
                    </a:solidFill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</p:txBody>
          </p:sp>
          <p:sp>
            <p:nvSpPr>
              <p:cNvPr id="150" name="圓角矩形 149"/>
              <p:cNvSpPr/>
              <p:nvPr/>
            </p:nvSpPr>
            <p:spPr>
              <a:xfrm>
                <a:off x="2897416" y="4360089"/>
                <a:ext cx="1985036" cy="211748"/>
              </a:xfrm>
              <a:prstGeom prst="roundRect">
                <a:avLst/>
              </a:prstGeom>
              <a:solidFill>
                <a:srgbClr val="92D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marL="72000"/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英文閱讀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(1)   </a:t>
                </a:r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英文閱讀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(1)</a:t>
                </a:r>
                <a:endParaRPr lang="zh-TW" altLang="en-US" sz="12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53" name="圓角矩形 152"/>
              <p:cNvSpPr/>
              <p:nvPr/>
            </p:nvSpPr>
            <p:spPr>
              <a:xfrm>
                <a:off x="4928054" y="4316034"/>
                <a:ext cx="2121182" cy="418008"/>
              </a:xfrm>
              <a:prstGeom prst="roundRect">
                <a:avLst>
                  <a:gd name="adj" fmla="val 9996"/>
                </a:avLst>
              </a:prstGeom>
              <a:solidFill>
                <a:srgbClr val="92D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 數學演習</a:t>
                </a:r>
                <a:r>
                  <a:rPr lang="en-US" altLang="zh-TW" sz="1000" dirty="0" smtClean="0">
                    <a:latin typeface="文鼎中圓" pitchFamily="49" charset="-120"/>
                    <a:ea typeface="文鼎中圓" pitchFamily="49" charset="-120"/>
                  </a:rPr>
                  <a:t>(3)        </a:t>
                </a:r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數學演習</a:t>
                </a:r>
                <a:r>
                  <a:rPr lang="en-US" altLang="zh-TW" sz="1000" dirty="0" smtClean="0">
                    <a:latin typeface="文鼎中圓" pitchFamily="49" charset="-120"/>
                    <a:ea typeface="文鼎中圓" pitchFamily="49" charset="-120"/>
                  </a:rPr>
                  <a:t>(3)</a:t>
                </a:r>
              </a:p>
              <a:p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 英文閱讀</a:t>
                </a:r>
                <a:r>
                  <a:rPr lang="en-US" altLang="zh-TW" sz="1000" dirty="0" smtClean="0">
                    <a:latin typeface="文鼎中圓" pitchFamily="49" charset="-120"/>
                    <a:ea typeface="文鼎中圓" pitchFamily="49" charset="-120"/>
                  </a:rPr>
                  <a:t>(2)        </a:t>
                </a:r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英文閱讀</a:t>
                </a:r>
                <a:r>
                  <a:rPr lang="en-US" altLang="zh-TW" sz="1000" dirty="0" smtClean="0">
                    <a:latin typeface="文鼎中圓" pitchFamily="49" charset="-120"/>
                    <a:ea typeface="文鼎中圓" pitchFamily="49" charset="-120"/>
                  </a:rPr>
                  <a:t>(2)</a:t>
                </a:r>
              </a:p>
              <a:p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 閱讀與</a:t>
                </a:r>
                <a:r>
                  <a:rPr lang="zh-TW" altLang="en-US" sz="1000" dirty="0">
                    <a:latin typeface="文鼎中圓" pitchFamily="49" charset="-120"/>
                    <a:ea typeface="文鼎中圓" pitchFamily="49" charset="-120"/>
                  </a:rPr>
                  <a:t>寫作</a:t>
                </a:r>
                <a:r>
                  <a:rPr lang="en-US" altLang="zh-TW" sz="1000" dirty="0">
                    <a:latin typeface="文鼎中圓" pitchFamily="49" charset="-120"/>
                    <a:ea typeface="文鼎中圓" pitchFamily="49" charset="-120"/>
                  </a:rPr>
                  <a:t>(2</a:t>
                </a:r>
                <a:r>
                  <a:rPr lang="en-US" altLang="zh-TW" sz="1000" dirty="0" smtClean="0">
                    <a:latin typeface="文鼎中圓" pitchFamily="49" charset="-120"/>
                    <a:ea typeface="文鼎中圓" pitchFamily="49" charset="-120"/>
                  </a:rPr>
                  <a:t>)</a:t>
                </a:r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      閱讀</a:t>
                </a:r>
                <a:r>
                  <a:rPr lang="zh-TW" altLang="en-US" sz="1000" dirty="0">
                    <a:latin typeface="文鼎中圓" pitchFamily="49" charset="-120"/>
                    <a:ea typeface="文鼎中圓" pitchFamily="49" charset="-120"/>
                  </a:rPr>
                  <a:t>與</a:t>
                </a:r>
                <a:r>
                  <a:rPr lang="zh-TW" altLang="en-US" sz="1000" dirty="0" smtClean="0">
                    <a:latin typeface="文鼎中圓" pitchFamily="49" charset="-120"/>
                    <a:ea typeface="文鼎中圓" pitchFamily="49" charset="-120"/>
                  </a:rPr>
                  <a:t>寫作</a:t>
                </a:r>
                <a:r>
                  <a:rPr lang="en-US" altLang="zh-TW" sz="1000" dirty="0" smtClean="0">
                    <a:latin typeface="文鼎中圓" pitchFamily="49" charset="-120"/>
                    <a:ea typeface="文鼎中圓" pitchFamily="49" charset="-120"/>
                  </a:rPr>
                  <a:t>(2)</a:t>
                </a:r>
                <a:endParaRPr lang="zh-TW" altLang="en-US" sz="10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56" name="圓角矩形 155"/>
              <p:cNvSpPr/>
              <p:nvPr/>
            </p:nvSpPr>
            <p:spPr>
              <a:xfrm>
                <a:off x="2901134" y="3454342"/>
                <a:ext cx="1977631" cy="392128"/>
              </a:xfrm>
              <a:prstGeom prst="roundRect">
                <a:avLst/>
              </a:prstGeom>
              <a:solidFill>
                <a:srgbClr val="0070C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 </a:t>
                </a:r>
                <a:endParaRPr lang="en-US" altLang="zh-TW" sz="1200" dirty="0" smtClean="0">
                  <a:latin typeface="文鼎中圓" pitchFamily="49" charset="-120"/>
                  <a:ea typeface="文鼎中圓" pitchFamily="49" charset="-120"/>
                </a:endParaRPr>
              </a:p>
              <a:p>
                <a:r>
                  <a:rPr lang="zh-TW" altLang="en-US" sz="1200" dirty="0">
                    <a:latin typeface="文鼎中圓" pitchFamily="49" charset="-120"/>
                    <a:ea typeface="文鼎中圓" pitchFamily="49" charset="-120"/>
                  </a:rPr>
                  <a:t> </a:t>
                </a:r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數學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</a:t>
                </a:r>
                <a:r>
                  <a:rPr lang="en-US" altLang="zh-TW" sz="1200" dirty="0">
                    <a:latin typeface="文鼎中圓" pitchFamily="49" charset="-120"/>
                    <a:ea typeface="文鼎中圓" pitchFamily="49" charset="-120"/>
                  </a:rPr>
                  <a:t>4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)       </a:t>
                </a:r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數學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(4)</a:t>
                </a:r>
              </a:p>
              <a:p>
                <a:r>
                  <a:rPr lang="zh-TW" altLang="en-US" sz="1200" dirty="0" smtClean="0">
                    <a:latin typeface="文鼎中圓" pitchFamily="49" charset="-120"/>
                    <a:ea typeface="文鼎中圓" pitchFamily="49" charset="-120"/>
                  </a:rPr>
                  <a:t> 生物</a:t>
                </a:r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(2)</a:t>
                </a:r>
              </a:p>
              <a:p>
                <a:r>
                  <a:rPr lang="en-US" altLang="zh-TW" sz="1200" dirty="0" smtClean="0">
                    <a:latin typeface="文鼎中圓" pitchFamily="49" charset="-120"/>
                    <a:ea typeface="文鼎中圓" pitchFamily="49" charset="-120"/>
                  </a:rPr>
                  <a:t>   </a:t>
                </a:r>
                <a:endParaRPr lang="zh-TW" altLang="en-US" sz="1200" dirty="0">
                  <a:latin typeface="文鼎中圓" pitchFamily="49" charset="-120"/>
                  <a:ea typeface="文鼎中圓" pitchFamily="49" charset="-120"/>
                </a:endParaRPr>
              </a:p>
            </p:txBody>
          </p:sp>
          <p:sp>
            <p:nvSpPr>
              <p:cNvPr id="110" name="圓角矩形 109"/>
              <p:cNvSpPr/>
              <p:nvPr/>
            </p:nvSpPr>
            <p:spPr>
              <a:xfrm>
                <a:off x="1091451" y="5650972"/>
                <a:ext cx="1714945" cy="421876"/>
              </a:xfrm>
              <a:prstGeom prst="roundRect">
                <a:avLst/>
              </a:prstGeom>
              <a:solidFill>
                <a:srgbClr val="00B050"/>
              </a:solidFill>
              <a:ln w="3175"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r>
                  <a:rPr lang="zh-TW" altLang="en-US" sz="1100" dirty="0" smtClean="0">
                    <a:solidFill>
                      <a:schemeClr val="bg1"/>
                    </a:solidFill>
                    <a:latin typeface="文鼎中圓" pitchFamily="49" charset="-120"/>
                    <a:ea typeface="文鼎中圓" pitchFamily="49" charset="-120"/>
                  </a:rPr>
                  <a:t>電動機車基礎    電動機車檢修</a:t>
                </a:r>
                <a:endParaRPr lang="en-US" altLang="zh-TW" sz="1100" dirty="0" smtClean="0">
                  <a:solidFill>
                    <a:schemeClr val="bg1"/>
                  </a:solidFill>
                  <a:latin typeface="文鼎中圓" pitchFamily="49" charset="-120"/>
                  <a:ea typeface="文鼎中圓" pitchFamily="49" charset="-120"/>
                </a:endParaRPr>
              </a:p>
              <a:p>
                <a:r>
                  <a:rPr lang="zh-TW" altLang="en-US" sz="1100" dirty="0" smtClean="0">
                    <a:solidFill>
                      <a:schemeClr val="bg1"/>
                    </a:solidFill>
                    <a:latin typeface="文鼎中圓" pitchFamily="49" charset="-120"/>
                    <a:ea typeface="文鼎中圓" pitchFamily="49" charset="-120"/>
                  </a:rPr>
                  <a:t>實習</a:t>
                </a:r>
                <a:r>
                  <a:rPr lang="en-US" altLang="zh-TW" sz="1100" dirty="0" smtClean="0">
                    <a:solidFill>
                      <a:schemeClr val="bg1"/>
                    </a:solidFill>
                    <a:latin typeface="文鼎中圓" pitchFamily="49" charset="-120"/>
                    <a:ea typeface="文鼎中圓" pitchFamily="49" charset="-120"/>
                  </a:rPr>
                  <a:t>(2)         </a:t>
                </a:r>
                <a:r>
                  <a:rPr lang="zh-TW" altLang="en-US" sz="1100" dirty="0" smtClean="0">
                    <a:solidFill>
                      <a:schemeClr val="bg1"/>
                    </a:solidFill>
                    <a:latin typeface="文鼎中圓" pitchFamily="49" charset="-120"/>
                    <a:ea typeface="文鼎中圓" pitchFamily="49" charset="-120"/>
                  </a:rPr>
                  <a:t>實習</a:t>
                </a:r>
                <a:r>
                  <a:rPr lang="en-US" altLang="zh-TW" sz="1100" dirty="0" smtClean="0">
                    <a:solidFill>
                      <a:schemeClr val="bg1"/>
                    </a:solidFill>
                    <a:latin typeface="文鼎中圓" pitchFamily="49" charset="-120"/>
                    <a:ea typeface="文鼎中圓" pitchFamily="49" charset="-120"/>
                  </a:rPr>
                  <a:t>(2)</a:t>
                </a:r>
                <a:endParaRPr lang="zh-TW" altLang="en-US" sz="1100" dirty="0">
                  <a:solidFill>
                    <a:schemeClr val="bg1"/>
                  </a:solidFill>
                  <a:latin typeface="文鼎中圓" pitchFamily="49" charset="-120"/>
                  <a:ea typeface="文鼎中圓" pitchFamily="49" charset="-120"/>
                </a:endParaRPr>
              </a:p>
            </p:txBody>
          </p:sp>
        </p:grpSp>
      </p:grpSp>
      <p:sp>
        <p:nvSpPr>
          <p:cNvPr id="90" name="文字方塊 89"/>
          <p:cNvSpPr txBox="1"/>
          <p:nvPr/>
        </p:nvSpPr>
        <p:spPr>
          <a:xfrm>
            <a:off x="2446864" y="1945963"/>
            <a:ext cx="2177833" cy="1532334"/>
          </a:xfrm>
          <a:prstGeom prst="roundRect">
            <a:avLst/>
          </a:prstGeom>
          <a:solidFill>
            <a:srgbClr val="E38639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國語文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(3)	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</a:t>
            </a: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國語文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(3)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英語文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	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</a:t>
            </a: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英語文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數學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(4)	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</a:t>
            </a: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數學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(4)</a:t>
            </a:r>
          </a:p>
          <a:p>
            <a:pPr lvl="0" defTabSz="914400"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物理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	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</a:t>
            </a:r>
            <a:r>
              <a:rPr lang="zh-TW" altLang="en-US" sz="1050" b="1" kern="0" dirty="0" smtClean="0">
                <a:solidFill>
                  <a:prstClr val="whit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物理</a:t>
            </a:r>
            <a:r>
              <a:rPr lang="en-US" altLang="zh-TW" sz="1050" b="1" kern="0" dirty="0">
                <a:solidFill>
                  <a:prstClr val="white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(2)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</a:t>
            </a:r>
            <a:endParaRPr kumimoji="0" lang="en-US" altLang="zh-CN" sz="105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音樂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</a:t>
            </a:r>
            <a:r>
              <a:rPr kumimoji="0" lang="en-US" altLang="zh-TW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	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美術</a:t>
            </a:r>
            <a:r>
              <a:rPr kumimoji="0" lang="en-US" altLang="zh-TW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(1)</a:t>
            </a:r>
            <a:endParaRPr kumimoji="0" lang="en-US" altLang="zh-CN" sz="105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資訊科技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</a:t>
            </a:r>
            <a:r>
              <a:rPr kumimoji="0" lang="en-US" altLang="zh-TW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健康與護理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(1)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 健康與護理</a:t>
            </a:r>
            <a:r>
              <a:rPr kumimoji="0" lang="en-US" altLang="zh-TW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(1)</a:t>
            </a:r>
            <a:endParaRPr kumimoji="0" lang="en-US" altLang="zh-CN" sz="105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體育</a:t>
            </a:r>
            <a:r>
              <a:rPr kumimoji="0" lang="en-US" altLang="zh-CN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	</a:t>
            </a:r>
            <a:r>
              <a:rPr kumimoji="0" lang="zh-TW" alt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體育</a:t>
            </a:r>
            <a:r>
              <a:rPr kumimoji="0" lang="en-US" altLang="zh-TW" sz="105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  <a:endParaRPr kumimoji="0" lang="zh-TW" altLang="en-US" sz="105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91" name="圓角矩形 90"/>
          <p:cNvSpPr/>
          <p:nvPr/>
        </p:nvSpPr>
        <p:spPr>
          <a:xfrm>
            <a:off x="1536524" y="2347178"/>
            <a:ext cx="864096" cy="450875"/>
          </a:xfrm>
          <a:prstGeom prst="roundRect">
            <a:avLst/>
          </a:prstGeom>
          <a:solidFill>
            <a:srgbClr val="E38639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一般科目</a:t>
            </a:r>
            <a:endParaRPr kumimoji="0" lang="zh-TW" altLang="en-US" sz="12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4817743" y="1944219"/>
            <a:ext cx="2265937" cy="1123712"/>
          </a:xfrm>
          <a:prstGeom prst="roundRect">
            <a:avLst/>
          </a:prstGeom>
          <a:solidFill>
            <a:srgbClr val="E38639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國語文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(3)	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國語文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(3)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英語文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	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英語文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歷史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	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生涯規劃</a:t>
            </a:r>
            <a:r>
              <a:rPr kumimoji="0" lang="en-US" altLang="zh-TW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                  化學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endParaRPr kumimoji="0" lang="en-US" altLang="zh-CN" sz="12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體育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	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體育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  <a:endParaRPr kumimoji="0" lang="zh-TW" altLang="en-US" sz="12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7276726" y="1938535"/>
            <a:ext cx="2335589" cy="919401"/>
          </a:xfrm>
          <a:prstGeom prst="roundRect">
            <a:avLst/>
          </a:prstGeom>
          <a:solidFill>
            <a:srgbClr val="E38639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國語文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	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</a:t>
            </a: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國語文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英語文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	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</a:t>
            </a: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英語文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公民與社會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</a:t>
            </a: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公民與社會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體育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	</a:t>
            </a:r>
            <a:r>
              <a:rPr kumimoji="0" lang="zh-TW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  </a:t>
            </a:r>
            <a:r>
              <a:rPr kumimoji="0" lang="zh-CN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體育</a:t>
            </a:r>
            <a:r>
              <a:rPr kumimoji="0" lang="en-US" altLang="zh-CN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(2)</a:t>
            </a:r>
          </a:p>
        </p:txBody>
      </p:sp>
      <p:sp>
        <p:nvSpPr>
          <p:cNvPr id="100" name="圓角矩形 99"/>
          <p:cNvSpPr/>
          <p:nvPr/>
        </p:nvSpPr>
        <p:spPr>
          <a:xfrm>
            <a:off x="7116774" y="7033218"/>
            <a:ext cx="2491078" cy="203676"/>
          </a:xfrm>
          <a:prstGeom prst="roundRect">
            <a:avLst>
              <a:gd name="adj" fmla="val 8650"/>
            </a:avLst>
          </a:prstGeom>
          <a:solidFill>
            <a:srgbClr val="8FB248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36000"/>
            <a:r>
              <a:rPr lang="zh-TW" altLang="en-US" sz="1200" dirty="0" smtClean="0">
                <a:solidFill>
                  <a:srgbClr val="336600"/>
                </a:solidFill>
                <a:latin typeface="文鼎中圓" pitchFamily="49" charset="-120"/>
                <a:ea typeface="文鼎中圓" pitchFamily="49" charset="-120"/>
              </a:rPr>
              <a:t>汽車工業英文</a:t>
            </a:r>
            <a:r>
              <a:rPr lang="en-US" altLang="zh-TW" sz="1200" dirty="0" smtClean="0">
                <a:solidFill>
                  <a:srgbClr val="336600"/>
                </a:solidFill>
                <a:latin typeface="文鼎中圓" pitchFamily="49" charset="-120"/>
                <a:ea typeface="文鼎中圓" pitchFamily="49" charset="-120"/>
              </a:rPr>
              <a:t>(1)</a:t>
            </a:r>
            <a:r>
              <a:rPr lang="zh-TW" altLang="en-US" sz="1200" dirty="0" smtClean="0">
                <a:solidFill>
                  <a:srgbClr val="336600"/>
                </a:solidFill>
                <a:latin typeface="文鼎中圓" pitchFamily="49" charset="-120"/>
                <a:ea typeface="文鼎中圓" pitchFamily="49" charset="-120"/>
              </a:rPr>
              <a:t>  汽車工業英文</a:t>
            </a:r>
            <a:r>
              <a:rPr lang="en-US" altLang="zh-TW" sz="1200" dirty="0" smtClean="0">
                <a:solidFill>
                  <a:srgbClr val="336600"/>
                </a:solidFill>
                <a:latin typeface="文鼎中圓" pitchFamily="49" charset="-120"/>
                <a:ea typeface="文鼎中圓" pitchFamily="49" charset="-120"/>
              </a:rPr>
              <a:t>(1)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229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3253</TotalTime>
  <Words>726</Words>
  <Application>Microsoft Office PowerPoint</Application>
  <PresentationFormat>A3 紙張 (297x420 公釐)</PresentationFormat>
  <Paragraphs>141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Microsoft YaHei</vt:lpstr>
      <vt:lpstr>文鼎中圓</vt:lpstr>
      <vt:lpstr>文鼎新藝體</vt:lpstr>
      <vt:lpstr>華康中黑體(P)</vt:lpstr>
      <vt:lpstr>華康正顏楷體W5</vt:lpstr>
      <vt:lpstr>華康榜書體W8</vt:lpstr>
      <vt:lpstr>新細明體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A-Rong</cp:lastModifiedBy>
  <cp:revision>66</cp:revision>
  <dcterms:created xsi:type="dcterms:W3CDTF">2018-07-05T05:28:17Z</dcterms:created>
  <dcterms:modified xsi:type="dcterms:W3CDTF">2020-08-19T03:59:07Z</dcterms:modified>
</cp:coreProperties>
</file>