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63" r:id="rId2"/>
    <p:sldId id="264" r:id="rId3"/>
    <p:sldId id="279" r:id="rId4"/>
    <p:sldId id="280" r:id="rId5"/>
    <p:sldId id="281" r:id="rId6"/>
    <p:sldId id="282" r:id="rId7"/>
    <p:sldId id="285" r:id="rId8"/>
    <p:sldId id="286" r:id="rId9"/>
    <p:sldId id="283" r:id="rId10"/>
    <p:sldId id="284" r:id="rId11"/>
    <p:sldId id="288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F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72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64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29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389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016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494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2634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16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28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7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22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72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57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42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24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41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37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598261E-C12D-42D9-AC31-0FCD82EFE16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126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tpdntn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教學輔導</a:t>
            </a:r>
            <a:r>
              <a:rPr lang="zh-TW" altLang="en-US" dirty="0" smtClean="0"/>
              <a:t>教師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認證資料繳交說明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認證申請期間：</a:t>
            </a:r>
            <a:r>
              <a:rPr lang="en-US" altLang="zh-TW" dirty="0"/>
              <a:t>108</a:t>
            </a:r>
            <a:r>
              <a:rPr lang="zh-TW" altLang="en-US" dirty="0"/>
              <a:t>年</a:t>
            </a:r>
            <a:r>
              <a:rPr lang="en-US" altLang="zh-TW" dirty="0"/>
              <a:t>4</a:t>
            </a:r>
            <a:r>
              <a:rPr lang="zh-TW" altLang="en-US" dirty="0"/>
              <a:t>月</a:t>
            </a:r>
            <a:r>
              <a:rPr lang="en-US" altLang="zh-TW" dirty="0"/>
              <a:t>10</a:t>
            </a:r>
            <a:r>
              <a:rPr lang="zh-TW" altLang="en-US" dirty="0"/>
              <a:t>日至</a:t>
            </a:r>
            <a:r>
              <a:rPr lang="en-US" altLang="zh-TW" dirty="0"/>
              <a:t>108</a:t>
            </a:r>
            <a:r>
              <a:rPr lang="zh-TW" altLang="en-US" dirty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30</a:t>
            </a:r>
            <a:r>
              <a:rPr lang="zh-TW" altLang="en-US" dirty="0"/>
              <a:t>日</a:t>
            </a:r>
            <a:endParaRPr lang="en-US" altLang="zh-TW" dirty="0"/>
          </a:p>
          <a:p>
            <a:r>
              <a:rPr lang="zh-CN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CN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教師自行確認</a:t>
            </a:r>
            <a:r>
              <a:rPr lang="zh-CN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符合各項取證資格</a:t>
            </a:r>
            <a:r>
              <a:rPr lang="zh-CN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再行送件</a:t>
            </a:r>
            <a:endParaRPr lang="zh-TW" altLang="en-US" b="1" u="sng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10FDA5A-3661-2745-A6D9-9C19CE52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AFE-F1FC-482C-B9A9-84B2ADA8B65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70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7" y="778236"/>
            <a:ext cx="8484873" cy="3983751"/>
          </a:xfr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7A15DB5-58E5-1A4E-8A3E-783A0D02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AFE-F1FC-482C-B9A9-84B2ADA8B655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2600326" flipH="1">
            <a:off x="2800098" y="4885371"/>
            <a:ext cx="1165346" cy="360040"/>
          </a:xfrm>
          <a:prstGeom prst="rightArrow">
            <a:avLst>
              <a:gd name="adj1" fmla="val 537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776596" y="5142508"/>
            <a:ext cx="4661373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務必按「提交」進行送件，送件後如需修改請逕洽臺師大認證中心。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可按「</a:t>
            </a:r>
            <a:r>
              <a:rPr lang="zh-TW" altLang="en-US" dirty="0">
                <a:solidFill>
                  <a:schemeClr val="bg1"/>
                </a:solidFill>
              </a:rPr>
              <a:t>返回」修改資料</a:t>
            </a:r>
          </a:p>
        </p:txBody>
      </p:sp>
    </p:spTree>
    <p:extLst>
      <p:ext uri="{BB962C8B-B14F-4D97-AF65-F5344CB8AC3E}">
        <p14:creationId xmlns:p14="http://schemas.microsoft.com/office/powerpoint/2010/main" val="18018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0" y="1006743"/>
            <a:ext cx="8796291" cy="4031077"/>
          </a:xfr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7A15DB5-58E5-1A4E-8A3E-783A0D02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AFE-F1FC-482C-B9A9-84B2ADA8B655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96859" y="5325071"/>
            <a:ext cx="8187495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出現此畫面才算完成送件</a:t>
            </a:r>
            <a:endParaRPr lang="zh-TW" altLang="en-US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14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934164"/>
          </a:xfrm>
        </p:spPr>
        <p:txBody>
          <a:bodyPr>
            <a:noAutofit/>
          </a:bodyPr>
          <a:lstStyle/>
          <a:p>
            <a:r>
              <a:rPr lang="zh-TW" altLang="en-US" dirty="0"/>
              <a:t>完成送件後，系統會寄送一份副本至信箱，或可到臺師大培訓認證中心網站查詢，網址：</a:t>
            </a:r>
            <a:r>
              <a:rPr lang="en-US" altLang="zh-TW" dirty="0">
                <a:solidFill>
                  <a:srgbClr val="FFC000"/>
                </a:solidFill>
                <a:hlinkClick r:id="rId2"/>
              </a:rPr>
              <a:t>http://bit.ly/tpdntnu</a:t>
            </a:r>
            <a:endParaRPr lang="en-US" altLang="zh-TW" dirty="0"/>
          </a:p>
          <a:p>
            <a:r>
              <a:rPr lang="zh-TW" altLang="en-US" dirty="0"/>
              <a:t>請教師</a:t>
            </a:r>
            <a:r>
              <a:rPr lang="zh-TW" altLang="en-US" dirty="0">
                <a:solidFill>
                  <a:srgbClr val="FF0000"/>
                </a:solidFill>
              </a:rPr>
              <a:t>務必先行確認各項取證資格及認證資料均具備</a:t>
            </a:r>
            <a:r>
              <a:rPr lang="zh-TW" altLang="en-US" dirty="0"/>
              <a:t>才可送件：</a:t>
            </a:r>
            <a:endParaRPr lang="en-US" altLang="zh-TW" dirty="0"/>
          </a:p>
          <a:p>
            <a:pPr marL="792900" lvl="1" indent="-342900">
              <a:buFont typeface="+mj-lt"/>
              <a:buAutoNum type="arabicPeriod"/>
            </a:pPr>
            <a:r>
              <a:rPr lang="zh-TW" altLang="en-US" dirty="0"/>
              <a:t>研習時數：實體</a:t>
            </a:r>
            <a:r>
              <a:rPr lang="zh-TW" altLang="en-US" dirty="0" smtClean="0"/>
              <a:t>研習</a:t>
            </a:r>
            <a:r>
              <a:rPr lang="en-US" altLang="zh-TW" dirty="0" smtClean="0">
                <a:solidFill>
                  <a:srgbClr val="FFFF00"/>
                </a:solidFill>
              </a:rPr>
              <a:t>24</a:t>
            </a:r>
            <a:r>
              <a:rPr lang="zh-TW" altLang="en-US" dirty="0" smtClean="0"/>
              <a:t>小時</a:t>
            </a:r>
            <a:r>
              <a:rPr lang="zh-TW" altLang="en-US" dirty="0"/>
              <a:t>、實務</a:t>
            </a:r>
            <a:r>
              <a:rPr lang="zh-TW" altLang="en-US" dirty="0" smtClean="0"/>
              <a:t>探討</a:t>
            </a:r>
            <a:r>
              <a:rPr lang="en-US" altLang="zh-TW" dirty="0" smtClean="0">
                <a:solidFill>
                  <a:srgbClr val="FFFF00"/>
                </a:solidFill>
              </a:rPr>
              <a:t>6</a:t>
            </a:r>
            <a:r>
              <a:rPr lang="zh-TW" altLang="en-US" dirty="0" smtClean="0"/>
              <a:t>小時</a:t>
            </a:r>
            <a:endParaRPr lang="en-US" altLang="zh-TW" dirty="0"/>
          </a:p>
          <a:p>
            <a:pPr marL="792900" lvl="1" indent="-342900">
              <a:buFont typeface="+mj-lt"/>
              <a:buAutoNum type="arabicPeriod"/>
            </a:pPr>
            <a:r>
              <a:rPr lang="zh-TW" altLang="en-US" dirty="0" smtClean="0"/>
              <a:t>推薦表、認證</a:t>
            </a:r>
            <a:r>
              <a:rPr lang="zh-TW" altLang="en-US" dirty="0"/>
              <a:t>檢核表、公開授課與社群參與證明需核章</a:t>
            </a:r>
            <a:endParaRPr lang="en-US" altLang="zh-TW" dirty="0"/>
          </a:p>
          <a:p>
            <a:pPr marL="792900" lvl="1" indent="-342900">
              <a:buFont typeface="+mj-lt"/>
              <a:buAutoNum type="arabicPeriod"/>
            </a:pPr>
            <a:r>
              <a:rPr lang="zh-TW" altLang="en-US" dirty="0" smtClean="0">
                <a:solidFill>
                  <a:srgbClr val="47FF9A"/>
                </a:solidFill>
              </a:rPr>
              <a:t>輔導夥伴與兩次觀課對象需為同一人</a:t>
            </a:r>
            <a:endParaRPr lang="en-US" altLang="zh-TW" dirty="0" smtClean="0">
              <a:solidFill>
                <a:srgbClr val="47FF9A"/>
              </a:solidFill>
            </a:endParaRPr>
          </a:p>
          <a:p>
            <a:pPr marL="792900" lvl="1" indent="-342900">
              <a:buFont typeface="+mj-lt"/>
              <a:buAutoNum type="arabicPeriod"/>
            </a:pPr>
            <a:r>
              <a:rPr lang="zh-TW" altLang="en-US" dirty="0" smtClean="0"/>
              <a:t>觀</a:t>
            </a:r>
            <a:r>
              <a:rPr lang="zh-TW" altLang="en-US" dirty="0"/>
              <a:t>課會談表、紀錄表之</a:t>
            </a:r>
            <a:r>
              <a:rPr lang="zh-TW" altLang="en-US" dirty="0">
                <a:solidFill>
                  <a:srgbClr val="FF0000"/>
                </a:solidFill>
              </a:rPr>
              <a:t>角色需為回饋</a:t>
            </a:r>
            <a:r>
              <a:rPr lang="zh-TW" altLang="en-US" dirty="0" smtClean="0">
                <a:solidFill>
                  <a:srgbClr val="FF0000"/>
                </a:solidFill>
              </a:rPr>
              <a:t>人員</a:t>
            </a:r>
            <a:endParaRPr lang="en-US" altLang="zh-TW" dirty="0"/>
          </a:p>
          <a:p>
            <a:pPr indent="-342900">
              <a:buFont typeface="標楷體" panose="03000509000000000000" pitchFamily="65" charset="-120"/>
              <a:buChar char="※"/>
            </a:pPr>
            <a:r>
              <a:rPr lang="zh-TW" altLang="en-US" dirty="0"/>
              <a:t>認證申請網頁需有</a:t>
            </a:r>
            <a:r>
              <a:rPr lang="en-US" altLang="zh-TW" dirty="0"/>
              <a:t>Google</a:t>
            </a:r>
            <a:r>
              <a:rPr lang="zh-TW" altLang="en-US" dirty="0"/>
              <a:t>帳號登入綁定，</a:t>
            </a:r>
            <a:r>
              <a:rPr lang="zh-TW" altLang="en-US" dirty="0">
                <a:solidFill>
                  <a:srgbClr val="FF0000"/>
                </a:solidFill>
              </a:rPr>
              <a:t>並需注意個人雲端空間是否足夠</a:t>
            </a:r>
            <a:endParaRPr lang="en-US" altLang="zh-TW" dirty="0">
              <a:solidFill>
                <a:srgbClr val="FF0000"/>
              </a:solidFill>
            </a:endParaRPr>
          </a:p>
          <a:p>
            <a:pPr indent="-342900">
              <a:buFont typeface="標楷體" panose="03000509000000000000" pitchFamily="65" charset="-120"/>
              <a:buChar char="※"/>
            </a:pPr>
            <a:r>
              <a:rPr lang="zh-TW" altLang="en-US" dirty="0"/>
              <a:t>認證申請網頁</a:t>
            </a:r>
            <a:r>
              <a:rPr lang="zh-TW" altLang="en-US" dirty="0">
                <a:solidFill>
                  <a:srgbClr val="FF0000"/>
                </a:solidFill>
              </a:rPr>
              <a:t>無法暫存，且送件後無法修改</a:t>
            </a:r>
            <a:r>
              <a:rPr lang="zh-TW" altLang="en-US" dirty="0"/>
              <a:t>，請備齊資料再進行上傳提交</a:t>
            </a:r>
            <a:endParaRPr lang="en-US" altLang="zh-TW" dirty="0"/>
          </a:p>
          <a:p>
            <a:pPr indent="-342900">
              <a:buFont typeface="標楷體" panose="03000509000000000000" pitchFamily="65" charset="-120"/>
              <a:buChar char="※"/>
            </a:pPr>
            <a:r>
              <a:rPr lang="zh-TW" altLang="en-US" dirty="0"/>
              <a:t>本次認證申請</a:t>
            </a:r>
            <a:r>
              <a:rPr lang="zh-TW" altLang="en-US" dirty="0">
                <a:solidFill>
                  <a:srgbClr val="FF0000"/>
                </a:solidFill>
              </a:rPr>
              <a:t>由教師自行上傳送件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E04069-829B-9246-9A93-BB5E64F2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AFE-F1FC-482C-B9A9-84B2ADA8B65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04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教學輔導</a:t>
            </a:r>
            <a:r>
              <a:rPr lang="zh-TW" altLang="en-US" dirty="0" smtClean="0"/>
              <a:t>教師認證</a:t>
            </a:r>
            <a:r>
              <a:rPr lang="zh-TW" altLang="en-US" dirty="0"/>
              <a:t>資料繳交說明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934164"/>
          </a:xfrm>
        </p:spPr>
        <p:txBody>
          <a:bodyPr>
            <a:normAutofit/>
          </a:bodyPr>
          <a:lstStyle/>
          <a:p>
            <a:r>
              <a:rPr lang="zh-TW" altLang="en-US" dirty="0"/>
              <a:t>認證申請網址：</a:t>
            </a:r>
            <a:r>
              <a:rPr lang="en-US" altLang="zh-TW" dirty="0">
                <a:solidFill>
                  <a:srgbClr val="FFC000"/>
                </a:solidFill>
              </a:rPr>
              <a:t>http://</a:t>
            </a:r>
            <a:r>
              <a:rPr lang="en-US" altLang="zh-TW" dirty="0" smtClean="0">
                <a:solidFill>
                  <a:srgbClr val="FFC000"/>
                </a:solidFill>
              </a:rPr>
              <a:t>bit.ly/ntnu107tch_app</a:t>
            </a:r>
            <a:endParaRPr lang="en-US" altLang="zh-TW" dirty="0">
              <a:solidFill>
                <a:srgbClr val="FFC000"/>
              </a:solidFill>
            </a:endParaRPr>
          </a:p>
          <a:p>
            <a:r>
              <a:rPr lang="zh-TW" altLang="en-US" dirty="0"/>
              <a:t>認證申請期間：自</a:t>
            </a:r>
            <a:r>
              <a:rPr lang="en-US" altLang="zh-TW" dirty="0"/>
              <a:t>108</a:t>
            </a:r>
            <a:r>
              <a:rPr lang="zh-TW" altLang="en-US" dirty="0"/>
              <a:t>年</a:t>
            </a:r>
            <a:r>
              <a:rPr lang="en-US" altLang="zh-TW" dirty="0"/>
              <a:t>4</a:t>
            </a:r>
            <a:r>
              <a:rPr lang="zh-TW" altLang="en-US" dirty="0"/>
              <a:t>月</a:t>
            </a:r>
            <a:r>
              <a:rPr lang="en-US" altLang="zh-TW" dirty="0"/>
              <a:t>10</a:t>
            </a:r>
            <a:r>
              <a:rPr lang="zh-TW" altLang="en-US" dirty="0"/>
              <a:t>日至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30</a:t>
            </a:r>
            <a:r>
              <a:rPr lang="zh-TW" altLang="en-US" dirty="0"/>
              <a:t>日</a:t>
            </a:r>
            <a:endParaRPr lang="en-US" altLang="zh-TW" dirty="0"/>
          </a:p>
          <a:p>
            <a:r>
              <a:rPr lang="zh-TW" altLang="en-US" dirty="0"/>
              <a:t>認證申請方式：由認證教師檢具相關表件及證明文件，自行於線上提出申請。完成申請後表件將直接傳送至培訓認證中心（國立臺灣師範大學），不可再修改。</a:t>
            </a:r>
            <a:endParaRPr lang="en-US" altLang="zh-TW" dirty="0"/>
          </a:p>
          <a:p>
            <a:r>
              <a:rPr lang="zh-TW" altLang="en-US" dirty="0"/>
              <a:t>請</a:t>
            </a:r>
            <a:r>
              <a:rPr lang="zh-TW" altLang="en-US" dirty="0" smtClean="0"/>
              <a:t>教師</a:t>
            </a:r>
            <a:r>
              <a:rPr lang="zh-TW" altLang="en-US" dirty="0">
                <a:solidFill>
                  <a:srgbClr val="FF0000"/>
                </a:solidFill>
              </a:rPr>
              <a:t>務必先行確認各項取證資格及認證資料均具備</a:t>
            </a:r>
            <a:r>
              <a:rPr lang="zh-TW" altLang="en-US" dirty="0" smtClean="0"/>
              <a:t>才</a:t>
            </a:r>
            <a:r>
              <a:rPr lang="zh-TW" altLang="en-US" dirty="0"/>
              <a:t>可送件。</a:t>
            </a:r>
            <a:endParaRPr lang="en-US" altLang="zh-TW" dirty="0"/>
          </a:p>
          <a:p>
            <a:endParaRPr lang="en-US" altLang="zh-TW" dirty="0" smtClean="0"/>
          </a:p>
          <a:p>
            <a:pPr indent="-342900">
              <a:buFont typeface="標楷體" panose="03000509000000000000" pitchFamily="65" charset="-120"/>
              <a:buChar char="※"/>
            </a:pPr>
            <a:r>
              <a:rPr lang="zh-TW" altLang="en-US" dirty="0"/>
              <a:t>認證申請網頁需有</a:t>
            </a:r>
            <a:r>
              <a:rPr lang="en-US" altLang="zh-TW" dirty="0"/>
              <a:t>Google</a:t>
            </a:r>
            <a:r>
              <a:rPr lang="zh-TW" altLang="en-US" dirty="0"/>
              <a:t>帳號登入綁定，</a:t>
            </a:r>
            <a:r>
              <a:rPr lang="zh-TW" altLang="en-US" dirty="0">
                <a:solidFill>
                  <a:srgbClr val="FF0000"/>
                </a:solidFill>
              </a:rPr>
              <a:t>並需注意個人雲端空間是否足夠</a:t>
            </a:r>
            <a:endParaRPr lang="en-US" altLang="zh-TW" dirty="0">
              <a:solidFill>
                <a:srgbClr val="FF0000"/>
              </a:solidFill>
            </a:endParaRPr>
          </a:p>
          <a:p>
            <a:pPr indent="-342900">
              <a:buFont typeface="標楷體" panose="03000509000000000000" pitchFamily="65" charset="-120"/>
              <a:buChar char="※"/>
            </a:pPr>
            <a:r>
              <a:rPr lang="zh-TW" altLang="en-US" dirty="0"/>
              <a:t>認證僅能提出一次申請，請備齊資料再進行填寫</a:t>
            </a:r>
            <a:endParaRPr lang="en-US" altLang="zh-TW" dirty="0"/>
          </a:p>
          <a:p>
            <a:pPr indent="-342900">
              <a:buFont typeface="標楷體" panose="03000509000000000000" pitchFamily="65" charset="-120"/>
              <a:buChar char="※"/>
            </a:pPr>
            <a:r>
              <a:rPr lang="zh-TW" altLang="en-US" dirty="0"/>
              <a:t>本次認證申請</a:t>
            </a:r>
            <a:r>
              <a:rPr lang="zh-TW" altLang="en-US" dirty="0">
                <a:solidFill>
                  <a:srgbClr val="FF0000"/>
                </a:solidFill>
              </a:rPr>
              <a:t>由教師自行上傳送</a:t>
            </a:r>
            <a:r>
              <a:rPr lang="zh-TW" altLang="en-US" dirty="0" smtClean="0">
                <a:solidFill>
                  <a:srgbClr val="FF0000"/>
                </a:solidFill>
              </a:rPr>
              <a:t>件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E04069-829B-9246-9A93-BB5E64F2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AFE-F1FC-482C-B9A9-84B2ADA8B65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51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56" y="135387"/>
            <a:ext cx="5202709" cy="6565900"/>
          </a:xfr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DA90B69-860D-004D-BD9E-90713E53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AFE-F1FC-482C-B9A9-84B2ADA8B655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210308" y="2977480"/>
            <a:ext cx="3240360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作為後續通知審查結果的依據，系統會檢核信箱格式</a:t>
            </a:r>
          </a:p>
        </p:txBody>
      </p:sp>
      <p:sp>
        <p:nvSpPr>
          <p:cNvPr id="6" name="向右箭號 5"/>
          <p:cNvSpPr/>
          <p:nvPr/>
        </p:nvSpPr>
        <p:spPr>
          <a:xfrm flipH="1">
            <a:off x="4778260" y="312062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flipH="1">
            <a:off x="5381953" y="2102915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14001" y="1959769"/>
            <a:ext cx="3240360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若使用公用電腦，請注意是否以自己的帳號登入。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073609" y="6126528"/>
            <a:ext cx="3240360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為能即時聯繫緊急狀況，請老師考量是否留電話給臺師大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12" name="向右箭號 11"/>
          <p:cNvSpPr/>
          <p:nvPr/>
        </p:nvSpPr>
        <p:spPr>
          <a:xfrm flipH="1">
            <a:off x="4641561" y="626967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349795" y="2147777"/>
            <a:ext cx="1509824" cy="1382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6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89" y="139492"/>
            <a:ext cx="6548320" cy="6579015"/>
          </a:xfr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DBBC437-1B65-254A-9D2F-A8164982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AFE-F1FC-482C-B9A9-84B2ADA8B655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flipH="1">
            <a:off x="3607868" y="329663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18096848" flipH="1">
            <a:off x="2966542" y="4079235"/>
            <a:ext cx="150792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039915" y="3296632"/>
            <a:ext cx="4817005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教學輔導教師認證二者</a:t>
            </a:r>
            <a:r>
              <a:rPr lang="zh-TW" altLang="en-US" dirty="0">
                <a:solidFill>
                  <a:srgbClr val="7030A0"/>
                </a:solidFill>
              </a:rPr>
              <a:t>皆</a:t>
            </a:r>
            <a:r>
              <a:rPr lang="zh-TW" altLang="en-US" dirty="0" smtClean="0">
                <a:solidFill>
                  <a:srgbClr val="7030A0"/>
                </a:solidFill>
              </a:rPr>
              <a:t>需滿五年或以上。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60" y="363172"/>
            <a:ext cx="6096925" cy="6143608"/>
          </a:xfr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DBBC437-1B65-254A-9D2F-A8164982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AFE-F1FC-482C-B9A9-84B2ADA8B655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19172182" flipH="1">
            <a:off x="4493327" y="1674685"/>
            <a:ext cx="160446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flipH="1">
            <a:off x="4365485" y="1031897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797534" y="1031897"/>
            <a:ext cx="2847276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作為後續整合資料</a:t>
            </a:r>
            <a:r>
              <a:rPr lang="zh-TW" altLang="en-US" dirty="0" smtClean="0">
                <a:solidFill>
                  <a:srgbClr val="7030A0"/>
                </a:solidFill>
              </a:rPr>
              <a:t>使用。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880698" y="5093800"/>
            <a:ext cx="4070788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請務必上傳經</a:t>
            </a:r>
            <a:r>
              <a:rPr lang="zh-TW" altLang="en-US" dirty="0" smtClean="0">
                <a:solidFill>
                  <a:srgbClr val="7030A0"/>
                </a:solidFill>
              </a:rPr>
              <a:t>校長核章後</a:t>
            </a:r>
            <a:r>
              <a:rPr lang="zh-TW" altLang="en-US" dirty="0" smtClean="0">
                <a:solidFill>
                  <a:srgbClr val="7030A0"/>
                </a:solidFill>
              </a:rPr>
              <a:t>之認證檢核表。檔案格式限制</a:t>
            </a:r>
            <a:r>
              <a:rPr lang="en-US" altLang="zh-TW" dirty="0" smtClean="0">
                <a:solidFill>
                  <a:srgbClr val="7030A0"/>
                </a:solidFill>
              </a:rPr>
              <a:t>PDF</a:t>
            </a:r>
            <a:r>
              <a:rPr lang="zh-TW" altLang="en-US" dirty="0" smtClean="0">
                <a:solidFill>
                  <a:srgbClr val="7030A0"/>
                </a:solidFill>
              </a:rPr>
              <a:t>及圖片檔。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9" name="向右箭號 8"/>
          <p:cNvSpPr/>
          <p:nvPr/>
        </p:nvSpPr>
        <p:spPr>
          <a:xfrm flipH="1">
            <a:off x="3448650" y="523694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flipH="1">
            <a:off x="2941846" y="6024355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373895" y="6024355"/>
            <a:ext cx="2847276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按「繼續」進行下一步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868306" y="4052731"/>
            <a:ext cx="4070788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請上</a:t>
            </a:r>
            <a:r>
              <a:rPr lang="zh-TW" altLang="en-US" dirty="0" smtClean="0">
                <a:solidFill>
                  <a:srgbClr val="7030A0"/>
                </a:solidFill>
              </a:rPr>
              <a:t>傳經</a:t>
            </a:r>
            <a:r>
              <a:rPr lang="zh-TW" altLang="en-US" dirty="0" smtClean="0">
                <a:solidFill>
                  <a:srgbClr val="7030A0"/>
                </a:solidFill>
              </a:rPr>
              <a:t>校長核章後</a:t>
            </a:r>
            <a:r>
              <a:rPr lang="zh-TW" altLang="en-US" dirty="0" smtClean="0">
                <a:solidFill>
                  <a:srgbClr val="7030A0"/>
                </a:solidFill>
              </a:rPr>
              <a:t>之</a:t>
            </a:r>
            <a:r>
              <a:rPr lang="zh-TW" altLang="en-US" dirty="0" smtClean="0">
                <a:solidFill>
                  <a:srgbClr val="FF0000"/>
                </a:solidFill>
              </a:rPr>
              <a:t>認證推薦表</a:t>
            </a:r>
            <a:r>
              <a:rPr lang="zh-TW" altLang="en-US" dirty="0" smtClean="0">
                <a:solidFill>
                  <a:srgbClr val="7030A0"/>
                </a:solidFill>
              </a:rPr>
              <a:t>。檔案格式限制</a:t>
            </a:r>
            <a:r>
              <a:rPr lang="en-US" altLang="zh-TW" dirty="0" smtClean="0">
                <a:solidFill>
                  <a:srgbClr val="7030A0"/>
                </a:solidFill>
              </a:rPr>
              <a:t>PDF</a:t>
            </a:r>
            <a:r>
              <a:rPr lang="zh-TW" altLang="en-US" dirty="0" smtClean="0">
                <a:solidFill>
                  <a:srgbClr val="7030A0"/>
                </a:solidFill>
              </a:rPr>
              <a:t>及圖片檔。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15" name="向右箭號 14"/>
          <p:cNvSpPr/>
          <p:nvPr/>
        </p:nvSpPr>
        <p:spPr>
          <a:xfrm flipH="1">
            <a:off x="3436258" y="4195877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170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59" y="147984"/>
            <a:ext cx="5552929" cy="6580610"/>
          </a:xfr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22D974B-F950-254C-A832-D3E3269F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AFE-F1FC-482C-B9A9-84B2ADA8B65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00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33" y="147984"/>
            <a:ext cx="6207581" cy="6580610"/>
          </a:xfr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22D974B-F950-254C-A832-D3E3269F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AFE-F1FC-482C-B9A9-84B2ADA8B655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887164" y="5925235"/>
            <a:ext cx="5031442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授課教師專業成長計畫</a:t>
            </a:r>
            <a:r>
              <a:rPr lang="zh-TW" altLang="en-US" dirty="0" smtClean="0">
                <a:solidFill>
                  <a:srgbClr val="7030A0"/>
                </a:solidFill>
              </a:rPr>
              <a:t>欄位：「</a:t>
            </a:r>
            <a:r>
              <a:rPr lang="zh-TW" altLang="en-US" dirty="0">
                <a:solidFill>
                  <a:srgbClr val="7030A0"/>
                </a:solidFill>
              </a:rPr>
              <a:t>成長指標」請以教師專業發展規準之指標或檢核重點為基準</a:t>
            </a:r>
          </a:p>
        </p:txBody>
      </p:sp>
      <p:sp>
        <p:nvSpPr>
          <p:cNvPr id="6" name="向右箭號 5"/>
          <p:cNvSpPr/>
          <p:nvPr/>
        </p:nvSpPr>
        <p:spPr>
          <a:xfrm flipH="1">
            <a:off x="3455116" y="6068381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887164" y="4589560"/>
            <a:ext cx="5031442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需同時上傳</a:t>
            </a:r>
            <a:r>
              <a:rPr lang="zh-TW" altLang="en-US" dirty="0" smtClean="0">
                <a:solidFill>
                  <a:srgbClr val="7030A0"/>
                </a:solidFill>
              </a:rPr>
              <a:t>原始紀錄資料</a:t>
            </a:r>
            <a:r>
              <a:rPr lang="zh-TW" altLang="en-US" dirty="0">
                <a:solidFill>
                  <a:srgbClr val="7030A0"/>
                </a:solidFill>
              </a:rPr>
              <a:t>與分析</a:t>
            </a:r>
            <a:r>
              <a:rPr lang="zh-TW" altLang="en-US" dirty="0" smtClean="0">
                <a:solidFill>
                  <a:srgbClr val="7030A0"/>
                </a:solidFill>
              </a:rPr>
              <a:t>資料。一</a:t>
            </a:r>
            <a:r>
              <a:rPr lang="zh-TW" altLang="en-US" dirty="0">
                <a:solidFill>
                  <a:srgbClr val="7030A0"/>
                </a:solidFill>
              </a:rPr>
              <a:t>節課內可同時使用兩種</a:t>
            </a:r>
            <a:r>
              <a:rPr lang="zh-TW" altLang="en-US" dirty="0" smtClean="0">
                <a:solidFill>
                  <a:srgbClr val="7030A0"/>
                </a:solidFill>
              </a:rPr>
              <a:t>工具。</a:t>
            </a:r>
            <a:endParaRPr lang="en-US" altLang="zh-TW" dirty="0">
              <a:solidFill>
                <a:srgbClr val="7030A0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 flipH="1">
            <a:off x="3455116" y="476740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999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21" y="163509"/>
            <a:ext cx="7006919" cy="6592179"/>
          </a:xfr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22D974B-F950-254C-A832-D3E3269F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AFE-F1FC-482C-B9A9-84B2ADA8B655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887164" y="4968305"/>
            <a:ext cx="5031442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授課教師專業成長計畫</a:t>
            </a:r>
            <a:r>
              <a:rPr lang="zh-TW" altLang="en-US" dirty="0" smtClean="0">
                <a:solidFill>
                  <a:srgbClr val="7030A0"/>
                </a:solidFill>
              </a:rPr>
              <a:t>欄位：「</a:t>
            </a:r>
            <a:r>
              <a:rPr lang="zh-TW" altLang="en-US" dirty="0">
                <a:solidFill>
                  <a:srgbClr val="7030A0"/>
                </a:solidFill>
              </a:rPr>
              <a:t>成長指標」請以教師專業發展規準之指標或檢核重點為基準</a:t>
            </a:r>
          </a:p>
        </p:txBody>
      </p:sp>
      <p:sp>
        <p:nvSpPr>
          <p:cNvPr id="6" name="向右箭號 5"/>
          <p:cNvSpPr/>
          <p:nvPr/>
        </p:nvSpPr>
        <p:spPr>
          <a:xfrm flipH="1">
            <a:off x="3455116" y="5111451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887164" y="3281755"/>
            <a:ext cx="5031442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需同時上傳</a:t>
            </a:r>
            <a:r>
              <a:rPr lang="zh-TW" altLang="en-US" dirty="0" smtClean="0">
                <a:solidFill>
                  <a:srgbClr val="7030A0"/>
                </a:solidFill>
              </a:rPr>
              <a:t>原始紀錄資料</a:t>
            </a:r>
            <a:r>
              <a:rPr lang="zh-TW" altLang="en-US" dirty="0">
                <a:solidFill>
                  <a:srgbClr val="7030A0"/>
                </a:solidFill>
              </a:rPr>
              <a:t>與分析</a:t>
            </a:r>
            <a:r>
              <a:rPr lang="zh-TW" altLang="en-US" dirty="0" smtClean="0">
                <a:solidFill>
                  <a:srgbClr val="7030A0"/>
                </a:solidFill>
              </a:rPr>
              <a:t>資料。一</a:t>
            </a:r>
            <a:r>
              <a:rPr lang="zh-TW" altLang="en-US" dirty="0">
                <a:solidFill>
                  <a:srgbClr val="7030A0"/>
                </a:solidFill>
              </a:rPr>
              <a:t>節課內可同時使用兩種</a:t>
            </a:r>
            <a:r>
              <a:rPr lang="zh-TW" altLang="en-US" dirty="0" smtClean="0">
                <a:solidFill>
                  <a:srgbClr val="7030A0"/>
                </a:solidFill>
              </a:rPr>
              <a:t>工具。</a:t>
            </a:r>
            <a:endParaRPr lang="en-US" altLang="zh-TW" dirty="0">
              <a:solidFill>
                <a:srgbClr val="7030A0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 flipH="1">
            <a:off x="3455116" y="3459599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flipH="1">
            <a:off x="3832118" y="6028850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264167" y="6028850"/>
            <a:ext cx="2847276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按「繼續」進行下一步</a:t>
            </a:r>
          </a:p>
        </p:txBody>
      </p:sp>
    </p:spTree>
    <p:extLst>
      <p:ext uri="{BB962C8B-B14F-4D97-AF65-F5344CB8AC3E}">
        <p14:creationId xmlns:p14="http://schemas.microsoft.com/office/powerpoint/2010/main" val="6356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72" y="183439"/>
            <a:ext cx="5824777" cy="6456165"/>
          </a:xfr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7A15DB5-58E5-1A4E-8A3E-783A0D02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AFE-F1FC-482C-B9A9-84B2ADA8B655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flipH="1">
            <a:off x="4014796" y="2083330"/>
            <a:ext cx="46738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014796" y="4972519"/>
            <a:ext cx="4874023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社群參與證明需經社群召集人簽名與</a:t>
            </a:r>
            <a:r>
              <a:rPr lang="zh-TW" altLang="en-US" dirty="0" smtClean="0">
                <a:solidFill>
                  <a:srgbClr val="7030A0"/>
                </a:solidFill>
              </a:rPr>
              <a:t>學校主管核</a:t>
            </a:r>
            <a:r>
              <a:rPr lang="zh-TW" altLang="en-US" dirty="0">
                <a:solidFill>
                  <a:srgbClr val="7030A0"/>
                </a:solidFill>
              </a:rPr>
              <a:t>章，請上傳核章完成版本</a:t>
            </a:r>
          </a:p>
        </p:txBody>
      </p:sp>
      <p:sp>
        <p:nvSpPr>
          <p:cNvPr id="8" name="向右箭號 7"/>
          <p:cNvSpPr/>
          <p:nvPr/>
        </p:nvSpPr>
        <p:spPr>
          <a:xfrm flipH="1">
            <a:off x="3582748" y="5084793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319389" y="5925235"/>
            <a:ext cx="324036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按「繼續」進行確認及送件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可「返回」修改資料</a:t>
            </a:r>
          </a:p>
        </p:txBody>
      </p:sp>
      <p:sp>
        <p:nvSpPr>
          <p:cNvPr id="10" name="向右箭號 9"/>
          <p:cNvSpPr/>
          <p:nvPr/>
        </p:nvSpPr>
        <p:spPr>
          <a:xfrm flipH="1">
            <a:off x="3887341" y="6068381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9740989" flipH="1">
            <a:off x="3845128" y="2767715"/>
            <a:ext cx="160446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95305" y="1940184"/>
            <a:ext cx="4085169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公開授課實施證明需經</a:t>
            </a:r>
            <a:r>
              <a:rPr lang="zh-TW" altLang="en-US" dirty="0" smtClean="0">
                <a:solidFill>
                  <a:srgbClr val="7030A0"/>
                </a:solidFill>
              </a:rPr>
              <a:t>學校主管核</a:t>
            </a:r>
            <a:r>
              <a:rPr lang="zh-TW" altLang="en-US" dirty="0">
                <a:solidFill>
                  <a:srgbClr val="7030A0"/>
                </a:solidFill>
              </a:rPr>
              <a:t>章，請上傳核章完成版本</a:t>
            </a:r>
          </a:p>
        </p:txBody>
      </p:sp>
    </p:spTree>
    <p:extLst>
      <p:ext uri="{BB962C8B-B14F-4D97-AF65-F5344CB8AC3E}">
        <p14:creationId xmlns:p14="http://schemas.microsoft.com/office/powerpoint/2010/main" val="26809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642</Words>
  <Application>Microsoft Office PowerPoint</Application>
  <PresentationFormat>如螢幕大小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標楷體</vt:lpstr>
      <vt:lpstr>Calisto MT</vt:lpstr>
      <vt:lpstr>Trebuchet MS</vt:lpstr>
      <vt:lpstr>Wingdings 2</vt:lpstr>
      <vt:lpstr>石板</vt:lpstr>
      <vt:lpstr>教學輔導教師 認證資料繳交說明</vt:lpstr>
      <vt:lpstr>教學輔導教師認證資料繳交說明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注意事項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Mars Tseng</dc:creator>
  <cp:lastModifiedBy>Mars Tseng</cp:lastModifiedBy>
  <cp:revision>14</cp:revision>
  <dcterms:created xsi:type="dcterms:W3CDTF">2019-03-18T07:45:02Z</dcterms:created>
  <dcterms:modified xsi:type="dcterms:W3CDTF">2019-03-19T07:38:29Z</dcterms:modified>
</cp:coreProperties>
</file>